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Lst>
  <p:sldSz cy="5143500" cx="9144000"/>
  <p:notesSz cx="6858000" cy="9144000"/>
  <p:embeddedFontLst>
    <p:embeddedFont>
      <p:font typeface="PT Sans Narrow"/>
      <p:regular r:id="rId92"/>
      <p:bold r:id="rId93"/>
    </p:embeddedFont>
    <p:embeddedFont>
      <p:font typeface="Open Sans"/>
      <p:regular r:id="rId94"/>
      <p:bold r:id="rId95"/>
      <p:italic r:id="rId96"/>
      <p:boldItalic r:id="rId9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9FE96FD-4614-4DBD-8734-294DF50B40A3}">
  <a:tblStyle styleId="{99FE96FD-4614-4DBD-8734-294DF50B40A3}"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OpenSans-bold.fntdata"/><Relationship Id="rId94" Type="http://schemas.openxmlformats.org/officeDocument/2006/relationships/font" Target="fonts/OpenSans-regular.fntdata"/><Relationship Id="rId97" Type="http://schemas.openxmlformats.org/officeDocument/2006/relationships/font" Target="fonts/OpenSans-boldItalic.fntdata"/><Relationship Id="rId96" Type="http://schemas.openxmlformats.org/officeDocument/2006/relationships/font" Target="fonts/OpenSans-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font" Target="fonts/PTSansNarrow-bold.fntdata"/><Relationship Id="rId92" Type="http://schemas.openxmlformats.org/officeDocument/2006/relationships/font" Target="fonts/PTSansNarrow-regular.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5c5d3ec58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5c5d3ec58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5c5d3ec58f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5c5d3ec58f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5c5d3ec58f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5c5d3ec58f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5c5d3ec58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5c5d3ec58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5c5d3ec58f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5c5d3ec58f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5c5d3ec58f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5c5d3ec58f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5c5d3ec58f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5c5d3ec58f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5c5d3ec58f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5c5d3ec58f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5c5d3ec58f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5c5d3ec58f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5c5d3ec58f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5c5d3ec58f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5b957ef6e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5b957ef6e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37f322e84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37f322e84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5c5d3ec58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5c5d3ec58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5c8d22f5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5c8d22f5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37f322e84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37f322e84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5c97da3716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47" name="Google Shape;247;g25c97da3716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g25c97da3716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5c97da3716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56" name="Google Shape;256;g25c97da3716_0_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g25c97da3716_0_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5c97da3716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65" name="Google Shape;265;g25c97da3716_0_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g25c97da3716_0_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5c97da3716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74" name="Google Shape;274;g25c97da3716_0_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g25c97da3716_0_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5c97da3716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83" name="Google Shape;283;g25c97da3716_0_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g25c97da3716_0_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5c97da3716_0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92" name="Google Shape;292;g25c97da3716_0_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g25c97da3716_0_4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5c5d3ec5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5c5d3ec5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5c97da3716_0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02" name="Google Shape;302;g25c97da3716_0_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g25c97da3716_0_5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5c97da3716_0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12" name="Google Shape;312;g25c97da3716_0_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g25c97da3716_0_5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5c97da3716_0_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22" name="Google Shape;322;g25c97da3716_0_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g25c97da3716_0_6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5c97da3716_0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32" name="Google Shape;332;g25c97da3716_0_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g25c97da3716_0_7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5c97da3716_0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42" name="Google Shape;342;g25c97da3716_0_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g25c97da3716_0_8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5c97da3716_0_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52" name="Google Shape;352;g25c97da3716_0_9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g25c97da3716_0_9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5c97da3716_0_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62" name="Google Shape;362;g25c97da3716_0_9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g25c97da3716_0_9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5c97da3716_0_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72" name="Google Shape;372;g25c97da3716_0_10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g25c97da3716_0_10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5c97da3716_0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82" name="Google Shape;382;g25c97da3716_0_1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g25c97da3716_0_1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5c97da3716_0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92" name="Google Shape;392;g25c97da3716_0_1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g25c97da3716_0_1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5c5d3ec58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5c5d3ec58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5c97da3716_0_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02" name="Google Shape;402;g25c97da3716_0_1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g25c97da3716_0_1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5c97da3716_0_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12" name="Google Shape;412;g25c97da3716_0_1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g25c97da3716_0_1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5c97da3716_1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21" name="Google Shape;421;g25c97da3716_10_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g25c97da3716_10_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5c97da3716_1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31" name="Google Shape;431;g25c97da3716_1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15000"/>
              </a:lnSpc>
              <a:spcBef>
                <a:spcPts val="400"/>
              </a:spcBef>
              <a:spcAft>
                <a:spcPts val="0"/>
              </a:spcAft>
              <a:buClr>
                <a:srgbClr val="A1E8D9"/>
              </a:buClr>
              <a:buSzPts val="2000"/>
              <a:buFont typeface="Arial"/>
              <a:buNone/>
            </a:pPr>
            <a:r>
              <a:rPr lang="en" sz="2000">
                <a:solidFill>
                  <a:srgbClr val="695D46"/>
                </a:solidFill>
              </a:rPr>
              <a:t>	For other students, it should help understand, in part:</a:t>
            </a:r>
            <a:endParaRPr sz="2000">
              <a:solidFill>
                <a:srgbClr val="695D46"/>
              </a:solidFill>
              <a:latin typeface="Open Sans"/>
              <a:ea typeface="Open Sans"/>
              <a:cs typeface="Open Sans"/>
              <a:sym typeface="Open Sans"/>
            </a:endParaRPr>
          </a:p>
          <a:p>
            <a:pPr indent="-285750" lvl="1" marL="742950" rtl="0" algn="l">
              <a:lnSpc>
                <a:spcPct val="115000"/>
              </a:lnSpc>
              <a:spcBef>
                <a:spcPts val="360"/>
              </a:spcBef>
              <a:spcAft>
                <a:spcPts val="0"/>
              </a:spcAft>
              <a:buClr>
                <a:srgbClr val="A1E8D9"/>
              </a:buClr>
              <a:buSzPts val="1800"/>
              <a:buFont typeface="Open Sans"/>
              <a:buChar char="○"/>
            </a:pPr>
            <a:r>
              <a:rPr lang="en" sz="1800">
                <a:solidFill>
                  <a:srgbClr val="695D46"/>
                </a:solidFill>
              </a:rPr>
              <a:t>how a compiler works, and</a:t>
            </a:r>
            <a:endParaRPr sz="1800">
              <a:solidFill>
                <a:srgbClr val="695D46"/>
              </a:solidFill>
              <a:latin typeface="Open Sans"/>
              <a:ea typeface="Open Sans"/>
              <a:cs typeface="Open Sans"/>
              <a:sym typeface="Open Sans"/>
            </a:endParaRPr>
          </a:p>
          <a:p>
            <a:pPr indent="-285750" lvl="1" marL="742950" rtl="0" algn="l">
              <a:lnSpc>
                <a:spcPct val="115000"/>
              </a:lnSpc>
              <a:spcBef>
                <a:spcPts val="360"/>
              </a:spcBef>
              <a:spcAft>
                <a:spcPts val="0"/>
              </a:spcAft>
              <a:buClr>
                <a:srgbClr val="A1E8D9"/>
              </a:buClr>
              <a:buSzPts val="1800"/>
              <a:buFont typeface="Open Sans"/>
              <a:buChar char="○"/>
            </a:pPr>
            <a:r>
              <a:rPr lang="en" sz="1800">
                <a:solidFill>
                  <a:srgbClr val="695D46"/>
                </a:solidFill>
              </a:rPr>
              <a:t>why programming languages have the structure they do</a:t>
            </a:r>
            <a:endParaRPr/>
          </a:p>
        </p:txBody>
      </p:sp>
      <p:sp>
        <p:nvSpPr>
          <p:cNvPr id="432" name="Google Shape;432;g25c97da3716_1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5c97da3716_1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38" name="Google Shape;438;g25c97da3716_10_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g25c97da3716_10_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5c97da3716_1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45" name="Google Shape;445;g25c97da3716_10_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g25c97da3716_10_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37f322e84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37f322e84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37f322e84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37f322e84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5c8d22f5a5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5c8d22f5a5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5c8d22f5a5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5c8d22f5a5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5c5d3ec58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5c5d3ec58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5c8d22f5a5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5c8d22f5a5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5c8d22f5a5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5c8d22f5a5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37f322e84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37f322e84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5c8d22f5a5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5c8d22f5a5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5c97da3716_1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20" name="Google Shape;520;g25c97da3716_1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1" name="Google Shape;521;g25c97da3716_10_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5c97da3716_10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27" name="Google Shape;527;g25c97da3716_10_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8" name="Google Shape;528;g25c97da3716_10_4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5c97da3716_10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35" name="Google Shape;535;g25c97da3716_10_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6" name="Google Shape;536;g25c97da3716_10_5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5c97da3716_10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47" name="Google Shape;547;g25c97da3716_10_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8" name="Google Shape;548;g25c97da3716_10_6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5c97da3716_10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55" name="Google Shape;555;g25c97da3716_10_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6" name="Google Shape;556;g25c97da3716_10_7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5c97da3716_10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63" name="Google Shape;563;g25c97da3716_10_1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4" name="Google Shape;564;g25c97da3716_10_10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5c5d3ec58f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5c5d3ec58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5c97da3716_10_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72" name="Google Shape;572;g25c97da3716_10_1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g25c97da3716_10_1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25c97da3716_10_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81" name="Google Shape;581;g25c97da3716_10_1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2" name="Google Shape;582;g25c97da3716_10_1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5c97da3716_10_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90" name="Google Shape;590;g25c97da3716_10_1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1" name="Google Shape;591;g25c97da3716_10_1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5c97da3716_10_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99" name="Google Shape;599;g25c97da3716_10_1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0" name="Google Shape;600;g25c97da3716_10_1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5c97da3716_10_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08" name="Google Shape;608;g25c97da3716_10_1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9" name="Google Shape;609;g25c97da3716_10_14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25c97da3716_10_1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17" name="Google Shape;617;g25c97da3716_10_1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8" name="Google Shape;618;g25c97da3716_10_15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5c97da3716_1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26" name="Google Shape;626;g25c97da3716_10_1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7" name="Google Shape;627;g25c97da3716_10_15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5c97da3716_10_1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35" name="Google Shape;635;g25c97da3716_10_1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6" name="Google Shape;636;g25c97da3716_10_16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5c97da3716_10_1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44" name="Google Shape;644;g25c97da3716_10_1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5" name="Google Shape;645;g25c97da3716_10_17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5c97da3716_10_1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53" name="Google Shape;653;g25c97da3716_10_1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4" name="Google Shape;654;g25c97da3716_10_18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5c5d3ec58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5c5d3ec58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5c97da3716_10_1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62" name="Google Shape;662;g25c97da3716_10_19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3" name="Google Shape;663;g25c97da3716_10_19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25c97da3716_10_1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71" name="Google Shape;671;g25c97da3716_10_19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2" name="Google Shape;672;g25c97da3716_10_19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5c97da3716_10_2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80" name="Google Shape;680;g25c97da3716_10_20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1" name="Google Shape;681;g25c97da3716_10_20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25c97da3716_10_2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89" name="Google Shape;689;g25c97da3716_10_2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0" name="Google Shape;690;g25c97da3716_10_2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5c97da3716_10_2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98" name="Google Shape;698;g25c97da3716_10_2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9" name="Google Shape;699;g25c97da3716_10_2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25c97da3716_10_2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07" name="Google Shape;707;g25c97da3716_10_2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8" name="Google Shape;708;g25c97da3716_10_2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25c97da3716_10_2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16" name="Google Shape;716;g25c97da3716_10_2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7" name="Google Shape;717;g25c97da3716_10_2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5c97da3716_10_2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25" name="Google Shape;725;g25c97da3716_10_2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6" name="Google Shape;726;g25c97da3716_10_24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25c97da3716_10_2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33" name="Google Shape;733;g25c97da3716_10_2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4" name="Google Shape;734;g25c97da3716_10_25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237f322e8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237f322e8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5c5d3ec58f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5c5d3ec58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2767a7c2ee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2767a7c2ee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2767a7c2ee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2767a7c2ee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25c5d3ec58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25c5d3ec58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25c5d3ec58f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25c5d3ec58f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25c5d3ec58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25c5d3ec58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25c5d3ec58f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25c5d3ec58f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5c5d3ec58f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5c5d3ec58f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2" name="Shape 62"/>
        <p:cNvGrpSpPr/>
        <p:nvPr/>
      </p:nvGrpSpPr>
      <p:grpSpPr>
        <a:xfrm>
          <a:off x="0" y="0"/>
          <a:ext cx="0" cy="0"/>
          <a:chOff x="0" y="0"/>
          <a:chExt cx="0" cy="0"/>
        </a:xfrm>
      </p:grpSpPr>
      <p:sp>
        <p:nvSpPr>
          <p:cNvPr id="63" name="Google Shape;63;p13"/>
          <p:cNvSpPr txBox="1"/>
          <p:nvPr/>
        </p:nvSpPr>
        <p:spPr>
          <a:xfrm>
            <a:off x="8493125" y="290513"/>
            <a:ext cx="400050" cy="2286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b="0" i="0" lang="en" sz="1400" u="none" cap="none" strike="noStrike">
                <a:solidFill>
                  <a:srgbClr val="7F7F7F"/>
                </a:solidFill>
                <a:latin typeface="Arial"/>
                <a:ea typeface="Arial"/>
                <a:cs typeface="Arial"/>
                <a:sym typeface="Arial"/>
              </a:rPr>
              <a:t>‹#›</a:t>
            </a:fld>
            <a:endParaRPr b="0" i="0" sz="1400" u="none" cap="none" strike="noStrike">
              <a:solidFill>
                <a:srgbClr val="7F7F7F"/>
              </a:solidFill>
              <a:latin typeface="Arial"/>
              <a:ea typeface="Arial"/>
              <a:cs typeface="Arial"/>
              <a:sym typeface="Arial"/>
            </a:endParaRPr>
          </a:p>
        </p:txBody>
      </p:sp>
      <p:sp>
        <p:nvSpPr>
          <p:cNvPr id="64" name="Google Shape;64;p13"/>
          <p:cNvSpPr txBox="1"/>
          <p:nvPr/>
        </p:nvSpPr>
        <p:spPr>
          <a:xfrm>
            <a:off x="2916238" y="83344"/>
            <a:ext cx="5832475" cy="27384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7F7F7F"/>
              </a:buClr>
              <a:buSzPts val="1600"/>
              <a:buFont typeface="Calibri"/>
              <a:buNone/>
            </a:pPr>
            <a:r>
              <a:rPr b="0" i="0" lang="en" sz="1600" u="none" cap="none" strike="noStrike">
                <a:solidFill>
                  <a:srgbClr val="7F7F7F"/>
                </a:solidFill>
                <a:latin typeface="Calibri"/>
                <a:ea typeface="Calibri"/>
                <a:cs typeface="Calibri"/>
                <a:sym typeface="Calibri"/>
              </a:rPr>
              <a:t>Stacks</a:t>
            </a:r>
            <a:endParaRPr b="0" i="0" sz="1600" u="none" cap="none" strike="noStrike">
              <a:solidFill>
                <a:srgbClr val="7F7F7F"/>
              </a:solidFill>
              <a:latin typeface="Calibri"/>
              <a:ea typeface="Calibri"/>
              <a:cs typeface="Calibri"/>
              <a:sym typeface="Calibri"/>
            </a:endParaRPr>
          </a:p>
        </p:txBody>
      </p:sp>
      <p:sp>
        <p:nvSpPr>
          <p:cNvPr id="65" name="Google Shape;65;p13"/>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SzPts val="3600"/>
              <a:buNone/>
              <a:defRPr sz="2800"/>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66" name="Google Shape;66;p13"/>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rmAutofit/>
          </a:bodyPr>
          <a:lstStyle>
            <a:lvl1pPr indent="-355600" lvl="0" marL="457200" algn="l">
              <a:spcBef>
                <a:spcPts val="400"/>
              </a:spcBef>
              <a:spcAft>
                <a:spcPts val="0"/>
              </a:spcAft>
              <a:buClr>
                <a:schemeClr val="dk1"/>
              </a:buClr>
              <a:buSzPts val="2000"/>
              <a:buChar char="●"/>
              <a:defRPr sz="2000"/>
            </a:lvl1pPr>
            <a:lvl2pPr indent="-342900" lvl="1" marL="914400" algn="l">
              <a:spcBef>
                <a:spcPts val="360"/>
              </a:spcBef>
              <a:spcAft>
                <a:spcPts val="0"/>
              </a:spcAft>
              <a:buClr>
                <a:schemeClr val="dk1"/>
              </a:buClr>
              <a:buSzPts val="1800"/>
              <a:buChar char="○"/>
              <a:defRPr sz="1800"/>
            </a:lvl2pPr>
            <a:lvl3pPr indent="-330200" lvl="2" marL="1371600" algn="l">
              <a:spcBef>
                <a:spcPts val="320"/>
              </a:spcBef>
              <a:spcAft>
                <a:spcPts val="0"/>
              </a:spcAft>
              <a:buClr>
                <a:schemeClr val="dk1"/>
              </a:buClr>
              <a:buSzPts val="1600"/>
              <a:buChar char="■"/>
              <a:defRPr sz="1600"/>
            </a:lvl3pPr>
            <a:lvl4pPr indent="-317500" lvl="3" marL="1828800" algn="l">
              <a:spcBef>
                <a:spcPts val="280"/>
              </a:spcBef>
              <a:spcAft>
                <a:spcPts val="0"/>
              </a:spcAft>
              <a:buClr>
                <a:schemeClr val="dk1"/>
              </a:buClr>
              <a:buSzPts val="1400"/>
              <a:buChar char="●"/>
              <a:defRPr sz="1400"/>
            </a:lvl4pPr>
            <a:lvl5pPr indent="-317500" lvl="4" marL="2286000" algn="l">
              <a:spcBef>
                <a:spcPts val="280"/>
              </a:spcBef>
              <a:spcAft>
                <a:spcPts val="0"/>
              </a:spcAft>
              <a:buClr>
                <a:schemeClr val="dk1"/>
              </a:buClr>
              <a:buSzPts val="1400"/>
              <a:buChar char="○"/>
              <a:defRPr sz="1400"/>
            </a:lvl5pPr>
            <a:lvl6pPr indent="-342900" lvl="5" marL="2743200" algn="l">
              <a:spcBef>
                <a:spcPts val="360"/>
              </a:spcBef>
              <a:spcAft>
                <a:spcPts val="0"/>
              </a:spcAft>
              <a:buClr>
                <a:schemeClr val="dk1"/>
              </a:buClr>
              <a:buSzPts val="1800"/>
              <a:buChar char="■"/>
              <a:defRPr/>
            </a:lvl6pPr>
            <a:lvl7pPr indent="-342900" lvl="6" marL="3200400" algn="l">
              <a:spcBef>
                <a:spcPts val="1200"/>
              </a:spcBef>
              <a:spcAft>
                <a:spcPts val="0"/>
              </a:spcAft>
              <a:buClr>
                <a:schemeClr val="dk1"/>
              </a:buClr>
              <a:buSzPts val="1800"/>
              <a:buChar char="●"/>
              <a:defRPr/>
            </a:lvl7pPr>
            <a:lvl8pPr indent="-342900" lvl="7" marL="3657600" algn="l">
              <a:spcBef>
                <a:spcPts val="1200"/>
              </a:spcBef>
              <a:spcAft>
                <a:spcPts val="0"/>
              </a:spcAft>
              <a:buClr>
                <a:schemeClr val="dk1"/>
              </a:buClr>
              <a:buSzPts val="1800"/>
              <a:buChar char="○"/>
              <a:defRPr/>
            </a:lvl8pPr>
            <a:lvl9pPr indent="-342900" lvl="8" marL="4114800" algn="l">
              <a:spcBef>
                <a:spcPts val="1200"/>
              </a:spcBef>
              <a:spcAft>
                <a:spcPts val="1200"/>
              </a:spcAft>
              <a:buClr>
                <a:schemeClr val="dk1"/>
              </a:buClr>
              <a:buSzPts val="1800"/>
              <a:buChar char="■"/>
              <a:defRPr/>
            </a:lvl9pPr>
          </a:lstStyle>
          <a:p/>
        </p:txBody>
      </p:sp>
      <p:sp>
        <p:nvSpPr>
          <p:cNvPr id="67" name="Google Shape;67;p1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0.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5.png"/><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Stack</a:t>
            </a:r>
            <a:endParaRPr/>
          </a:p>
        </p:txBody>
      </p:sp>
      <p:sp>
        <p:nvSpPr>
          <p:cNvPr id="73" name="Google Shape;73;p14"/>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Unit-1 Lecture-2</a:t>
            </a:r>
            <a:endParaRPr/>
          </a:p>
        </p:txBody>
      </p:sp>
      <p:pic>
        <p:nvPicPr>
          <p:cNvPr id="74" name="Google Shape;74;p14"/>
          <p:cNvPicPr preferRelativeResize="0"/>
          <p:nvPr/>
        </p:nvPicPr>
        <p:blipFill>
          <a:blip r:embed="rId3">
            <a:alphaModFix/>
          </a:blip>
          <a:stretch>
            <a:fillRect/>
          </a:stretch>
        </p:blipFill>
        <p:spPr>
          <a:xfrm>
            <a:off x="0" y="-1"/>
            <a:ext cx="1008058" cy="1022400"/>
          </a:xfrm>
          <a:prstGeom prst="rect">
            <a:avLst/>
          </a:prstGeom>
          <a:noFill/>
          <a:ln>
            <a:noFill/>
          </a:ln>
        </p:spPr>
      </p:pic>
      <p:sp>
        <p:nvSpPr>
          <p:cNvPr id="75" name="Google Shape;75;p14"/>
          <p:cNvSpPr txBox="1"/>
          <p:nvPr/>
        </p:nvSpPr>
        <p:spPr>
          <a:xfrm>
            <a:off x="986950" y="3511250"/>
            <a:ext cx="7155300" cy="42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695D46"/>
                </a:solidFill>
                <a:latin typeface="Open Sans"/>
                <a:ea typeface="Open Sans"/>
                <a:cs typeface="Open Sans"/>
                <a:sym typeface="Open Sans"/>
              </a:rPr>
              <a:t>Dr. Dillip Rout, Assistant Professor, Dept. of Computer Science and Engineering</a:t>
            </a:r>
            <a:endParaRPr>
              <a:solidFill>
                <a:srgbClr val="695D46"/>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Push on Stack</a:t>
            </a:r>
            <a:endParaRPr/>
          </a:p>
        </p:txBody>
      </p:sp>
      <p:sp>
        <p:nvSpPr>
          <p:cNvPr id="143" name="Google Shape;143;p2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Inserts an element on to the stack if possible.</a:t>
            </a:r>
            <a:endParaRPr/>
          </a:p>
          <a:p>
            <a:pPr indent="0" lvl="0" marL="0" rtl="0" algn="l">
              <a:spcBef>
                <a:spcPts val="1200"/>
              </a:spcBef>
              <a:spcAft>
                <a:spcPts val="0"/>
              </a:spcAft>
              <a:buNone/>
            </a:pPr>
            <a:r>
              <a:rPr lang="en"/>
              <a:t>Algorithm Push (S: stack, N: size of stack, Top, x: element to be inserted)</a:t>
            </a:r>
            <a:endParaRPr/>
          </a:p>
          <a:p>
            <a:pPr indent="-342900" lvl="0" marL="457200" rtl="0" algn="l">
              <a:spcBef>
                <a:spcPts val="1200"/>
              </a:spcBef>
              <a:spcAft>
                <a:spcPts val="0"/>
              </a:spcAft>
              <a:buSzPts val="1800"/>
              <a:buAutoNum type="arabicPeriod"/>
            </a:pPr>
            <a:r>
              <a:rPr lang="en"/>
              <a:t>If Top &lt; N - 1 (size of stack) then</a:t>
            </a:r>
            <a:endParaRPr/>
          </a:p>
          <a:p>
            <a:pPr indent="-342900" lvl="0" marL="457200" rtl="0" algn="l">
              <a:spcBef>
                <a:spcPts val="0"/>
              </a:spcBef>
              <a:spcAft>
                <a:spcPts val="0"/>
              </a:spcAft>
              <a:buSzPts val="1800"/>
              <a:buAutoNum type="arabicPeriod"/>
            </a:pPr>
            <a:r>
              <a:rPr lang="en"/>
              <a:t>    Top = Top + 1</a:t>
            </a:r>
            <a:endParaRPr/>
          </a:p>
          <a:p>
            <a:pPr indent="-342900" lvl="0" marL="457200" rtl="0" algn="l">
              <a:spcBef>
                <a:spcPts val="0"/>
              </a:spcBef>
              <a:spcAft>
                <a:spcPts val="0"/>
              </a:spcAft>
              <a:buSzPts val="1800"/>
              <a:buAutoNum type="arabicPeriod"/>
            </a:pPr>
            <a:r>
              <a:rPr lang="en"/>
              <a:t>    S[Top] = x</a:t>
            </a:r>
            <a:endParaRPr/>
          </a:p>
          <a:p>
            <a:pPr indent="-342900" lvl="0" marL="457200" rtl="0" algn="l">
              <a:spcBef>
                <a:spcPts val="0"/>
              </a:spcBef>
              <a:spcAft>
                <a:spcPts val="0"/>
              </a:spcAft>
              <a:buSzPts val="1800"/>
              <a:buAutoNum type="arabicPeriod"/>
            </a:pPr>
            <a:r>
              <a:rPr lang="en"/>
              <a:t>Return</a:t>
            </a:r>
            <a:endParaRPr/>
          </a:p>
        </p:txBody>
      </p:sp>
      <p:sp>
        <p:nvSpPr>
          <p:cNvPr id="144" name="Google Shape;144;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Pop</a:t>
            </a:r>
            <a:r>
              <a:rPr lang="en"/>
              <a:t> on Stack</a:t>
            </a:r>
            <a:endParaRPr/>
          </a:p>
        </p:txBody>
      </p:sp>
      <p:sp>
        <p:nvSpPr>
          <p:cNvPr id="150" name="Google Shape;150;p2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Retrieves and deletes </a:t>
            </a:r>
            <a:r>
              <a:rPr lang="en"/>
              <a:t>an element from the stack (</a:t>
            </a:r>
            <a:r>
              <a:rPr lang="en">
                <a:solidFill>
                  <a:srgbClr val="FF0000"/>
                </a:solidFill>
              </a:rPr>
              <a:t>if possible</a:t>
            </a:r>
            <a:r>
              <a:rPr lang="en"/>
              <a:t>).</a:t>
            </a:r>
            <a:endParaRPr/>
          </a:p>
          <a:p>
            <a:pPr indent="0" lvl="0" marL="0" rtl="0" algn="l">
              <a:spcBef>
                <a:spcPts val="1200"/>
              </a:spcBef>
              <a:spcAft>
                <a:spcPts val="0"/>
              </a:spcAft>
              <a:buNone/>
            </a:pPr>
            <a:r>
              <a:rPr lang="en"/>
              <a:t>Algorithm Pop (S: stack, Top)</a:t>
            </a:r>
            <a:endParaRPr/>
          </a:p>
          <a:p>
            <a:pPr indent="-342900" lvl="0" marL="457200" rtl="0" algn="l">
              <a:spcBef>
                <a:spcPts val="1200"/>
              </a:spcBef>
              <a:spcAft>
                <a:spcPts val="0"/>
              </a:spcAft>
              <a:buSzPts val="1800"/>
              <a:buAutoNum type="arabicPeriod"/>
            </a:pPr>
            <a:r>
              <a:rPr lang="en"/>
              <a:t>If Top &gt;= 0 then</a:t>
            </a:r>
            <a:endParaRPr/>
          </a:p>
          <a:p>
            <a:pPr indent="-342900" lvl="0" marL="457200" rtl="0" algn="l">
              <a:spcBef>
                <a:spcPts val="0"/>
              </a:spcBef>
              <a:spcAft>
                <a:spcPts val="0"/>
              </a:spcAft>
              <a:buSzPts val="1800"/>
              <a:buAutoNum type="arabicPeriod"/>
            </a:pPr>
            <a:r>
              <a:rPr lang="en"/>
              <a:t>    </a:t>
            </a:r>
            <a:r>
              <a:rPr lang="en"/>
              <a:t>x = S[Top]</a:t>
            </a:r>
            <a:endParaRPr/>
          </a:p>
          <a:p>
            <a:pPr indent="-342900" lvl="0" marL="457200" rtl="0" algn="l">
              <a:spcBef>
                <a:spcPts val="0"/>
              </a:spcBef>
              <a:spcAft>
                <a:spcPts val="0"/>
              </a:spcAft>
              <a:buSzPts val="1800"/>
              <a:buAutoNum type="arabicPeriod"/>
            </a:pPr>
            <a:r>
              <a:rPr lang="en"/>
              <a:t>    </a:t>
            </a:r>
            <a:r>
              <a:rPr lang="en"/>
              <a:t>Top = Top - 1</a:t>
            </a:r>
            <a:endParaRPr/>
          </a:p>
          <a:p>
            <a:pPr indent="-342900" lvl="0" marL="457200" rtl="0" algn="l">
              <a:spcBef>
                <a:spcPts val="0"/>
              </a:spcBef>
              <a:spcAft>
                <a:spcPts val="0"/>
              </a:spcAft>
              <a:buSzPts val="1800"/>
              <a:buAutoNum type="arabicPeriod"/>
            </a:pPr>
            <a:r>
              <a:rPr lang="en"/>
              <a:t>Return x</a:t>
            </a:r>
            <a:endParaRPr/>
          </a:p>
        </p:txBody>
      </p:sp>
      <p:sp>
        <p:nvSpPr>
          <p:cNvPr id="151" name="Google Shape;151;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Knowledge Check</a:t>
            </a:r>
            <a:endParaRPr/>
          </a:p>
        </p:txBody>
      </p:sp>
      <p:sp>
        <p:nvSpPr>
          <p:cNvPr id="157" name="Google Shape;157;p2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Question</a:t>
            </a:r>
            <a:endParaRPr/>
          </a:p>
          <a:p>
            <a:pPr indent="-317500" lvl="0" marL="457200" rtl="0" algn="l">
              <a:spcBef>
                <a:spcPts val="1200"/>
              </a:spcBef>
              <a:spcAft>
                <a:spcPts val="0"/>
              </a:spcAft>
              <a:buSzPts val="1400"/>
              <a:buAutoNum type="arabicPeriod"/>
            </a:pPr>
            <a:r>
              <a:rPr lang="en"/>
              <a:t>Is Stack a non-linear data structure?</a:t>
            </a:r>
            <a:endParaRPr/>
          </a:p>
          <a:p>
            <a:pPr indent="-317500" lvl="0" marL="457200" rtl="0" algn="l">
              <a:spcBef>
                <a:spcPts val="0"/>
              </a:spcBef>
              <a:spcAft>
                <a:spcPts val="0"/>
              </a:spcAft>
              <a:buSzPts val="1400"/>
              <a:buAutoNum type="arabicPeriod"/>
            </a:pPr>
            <a:r>
              <a:rPr lang="en"/>
              <a:t>Properties of a Stack?</a:t>
            </a:r>
            <a:endParaRPr/>
          </a:p>
        </p:txBody>
      </p:sp>
      <p:sp>
        <p:nvSpPr>
          <p:cNvPr id="158" name="Google Shape;158;p2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Answer</a:t>
            </a:r>
            <a:endParaRPr/>
          </a:p>
          <a:p>
            <a:pPr indent="-317500" lvl="0" marL="457200" rtl="0" algn="l">
              <a:spcBef>
                <a:spcPts val="1200"/>
              </a:spcBef>
              <a:spcAft>
                <a:spcPts val="0"/>
              </a:spcAft>
              <a:buSzPts val="1400"/>
              <a:buAutoNum type="arabicPeriod"/>
            </a:pPr>
            <a:r>
              <a:rPr lang="en"/>
              <a:t>No</a:t>
            </a:r>
            <a:endParaRPr/>
          </a:p>
          <a:p>
            <a:pPr indent="-317500" lvl="0" marL="457200" rtl="0" algn="l">
              <a:spcBef>
                <a:spcPts val="0"/>
              </a:spcBef>
              <a:spcAft>
                <a:spcPts val="0"/>
              </a:spcAft>
              <a:buSzPts val="1400"/>
              <a:buAutoNum type="arabicPeriod"/>
            </a:pPr>
            <a:r>
              <a:rPr lang="en"/>
              <a:t>???</a:t>
            </a:r>
            <a:endParaRPr/>
          </a:p>
        </p:txBody>
      </p:sp>
      <p:sp>
        <p:nvSpPr>
          <p:cNvPr id="159" name="Google Shape;159;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6"/>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Representation</a:t>
            </a:r>
            <a:r>
              <a:rPr lang="en"/>
              <a:t> using Array</a:t>
            </a:r>
            <a:endParaRPr/>
          </a:p>
        </p:txBody>
      </p:sp>
      <p:sp>
        <p:nvSpPr>
          <p:cNvPr id="165" name="Google Shape;165;p26"/>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166" name="Google Shape;166;p26"/>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Char char="●"/>
            </a:pPr>
            <a:r>
              <a:rPr lang="en"/>
              <a:t>Define</a:t>
            </a:r>
            <a:endParaRPr/>
          </a:p>
          <a:p>
            <a:pPr indent="-342900" lvl="0" marL="457200" rtl="0" algn="l">
              <a:spcBef>
                <a:spcPts val="0"/>
              </a:spcBef>
              <a:spcAft>
                <a:spcPts val="0"/>
              </a:spcAft>
              <a:buSzPts val="1800"/>
              <a:buChar char="●"/>
            </a:pPr>
            <a:r>
              <a:rPr lang="en"/>
              <a:t>Underflow</a:t>
            </a:r>
            <a:endParaRPr/>
          </a:p>
          <a:p>
            <a:pPr indent="-342900" lvl="0" marL="457200" rtl="0" algn="l">
              <a:spcBef>
                <a:spcPts val="0"/>
              </a:spcBef>
              <a:spcAft>
                <a:spcPts val="0"/>
              </a:spcAft>
              <a:buSzPts val="1800"/>
              <a:buChar char="●"/>
            </a:pPr>
            <a:r>
              <a:rPr lang="en"/>
              <a:t>Overflow</a:t>
            </a:r>
            <a:endParaRPr/>
          </a:p>
          <a:p>
            <a:pPr indent="-342900" lvl="0" marL="457200" rtl="0" algn="l">
              <a:spcBef>
                <a:spcPts val="0"/>
              </a:spcBef>
              <a:spcAft>
                <a:spcPts val="0"/>
              </a:spcAft>
              <a:buSzPts val="1800"/>
              <a:buChar char="●"/>
            </a:pPr>
            <a:r>
              <a:rPr lang="en"/>
              <a:t>Knowledge Check</a:t>
            </a:r>
            <a:endParaRPr/>
          </a:p>
        </p:txBody>
      </p:sp>
      <p:sp>
        <p:nvSpPr>
          <p:cNvPr id="167" name="Google Shape;167;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Define</a:t>
            </a:r>
            <a:endParaRPr/>
          </a:p>
        </p:txBody>
      </p:sp>
      <p:sp>
        <p:nvSpPr>
          <p:cNvPr id="173" name="Google Shape;173;p2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Defining a Stack means </a:t>
            </a:r>
            <a:endParaRPr/>
          </a:p>
          <a:p>
            <a:pPr indent="-317500" lvl="1" marL="914400" rtl="0" algn="l">
              <a:spcBef>
                <a:spcPts val="0"/>
              </a:spcBef>
              <a:spcAft>
                <a:spcPts val="0"/>
              </a:spcAft>
              <a:buSzPts val="1400"/>
              <a:buChar char="○"/>
            </a:pPr>
            <a:r>
              <a:rPr lang="en"/>
              <a:t>(Data) Type, Size, Assumptions</a:t>
            </a:r>
            <a:endParaRPr/>
          </a:p>
          <a:p>
            <a:pPr indent="-342900" lvl="0" marL="457200" rtl="0" algn="l">
              <a:spcBef>
                <a:spcPts val="0"/>
              </a:spcBef>
              <a:spcAft>
                <a:spcPts val="0"/>
              </a:spcAft>
              <a:buSzPts val="1800"/>
              <a:buChar char="●"/>
            </a:pPr>
            <a:r>
              <a:rPr lang="en"/>
              <a:t>It is an non-primitive type, so it needs other data types to be implemented.</a:t>
            </a:r>
            <a:endParaRPr/>
          </a:p>
          <a:p>
            <a:pPr indent="-342900" lvl="0" marL="457200" rtl="0" algn="l">
              <a:spcBef>
                <a:spcPts val="0"/>
              </a:spcBef>
              <a:spcAft>
                <a:spcPts val="0"/>
              </a:spcAft>
              <a:buSzPts val="1800"/>
              <a:buChar char="●"/>
            </a:pPr>
            <a:r>
              <a:rPr lang="en"/>
              <a:t>For simplicity, let us implement using Array (another non-primitive data type)</a:t>
            </a:r>
            <a:endParaRPr/>
          </a:p>
          <a:p>
            <a:pPr indent="-342900" lvl="0" marL="457200" rtl="0" algn="l">
              <a:spcBef>
                <a:spcPts val="0"/>
              </a:spcBef>
              <a:spcAft>
                <a:spcPts val="0"/>
              </a:spcAft>
              <a:buSzPts val="1800"/>
              <a:buChar char="●"/>
            </a:pPr>
            <a:r>
              <a:rPr lang="en"/>
              <a:t>Stack can be implemented statically as well as dynamically but assume that it is static.</a:t>
            </a:r>
            <a:endParaRPr/>
          </a:p>
          <a:p>
            <a:pPr indent="-342900" lvl="0" marL="457200" rtl="0" algn="l">
              <a:spcBef>
                <a:spcPts val="0"/>
              </a:spcBef>
              <a:spcAft>
                <a:spcPts val="0"/>
              </a:spcAft>
              <a:buSzPts val="1800"/>
              <a:buChar char="●"/>
            </a:pPr>
            <a:r>
              <a:rPr lang="en"/>
              <a:t>Let the size of the </a:t>
            </a:r>
            <a:r>
              <a:rPr lang="en"/>
              <a:t>stack</a:t>
            </a:r>
            <a:r>
              <a:rPr lang="en"/>
              <a:t> be N</a:t>
            </a:r>
            <a:endParaRPr/>
          </a:p>
          <a:p>
            <a:pPr indent="-342900" lvl="0" marL="457200" rtl="0" algn="l">
              <a:spcBef>
                <a:spcPts val="0"/>
              </a:spcBef>
              <a:spcAft>
                <a:spcPts val="0"/>
              </a:spcAft>
              <a:buSzPts val="1800"/>
              <a:buChar char="●"/>
            </a:pPr>
            <a:r>
              <a:rPr lang="en"/>
              <a:t>Let us assume that the indexing starts with 0</a:t>
            </a:r>
            <a:endParaRPr/>
          </a:p>
          <a:p>
            <a:pPr indent="-342900" lvl="0" marL="457200" rtl="0" algn="l">
              <a:spcBef>
                <a:spcPts val="0"/>
              </a:spcBef>
              <a:spcAft>
                <a:spcPts val="0"/>
              </a:spcAft>
              <a:buSzPts val="1800"/>
              <a:buChar char="●"/>
            </a:pPr>
            <a:r>
              <a:rPr lang="en"/>
              <a:t>Let Top = -1 as there are no elements</a:t>
            </a:r>
            <a:endParaRPr/>
          </a:p>
        </p:txBody>
      </p:sp>
      <p:sp>
        <p:nvSpPr>
          <p:cNvPr id="174" name="Google Shape;174;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of Array Implementation</a:t>
            </a:r>
            <a:endParaRPr/>
          </a:p>
        </p:txBody>
      </p:sp>
      <p:sp>
        <p:nvSpPr>
          <p:cNvPr id="180" name="Google Shape;180;p28"/>
          <p:cNvSpPr txBox="1"/>
          <p:nvPr>
            <p:ph idx="1" type="body"/>
          </p:nvPr>
        </p:nvSpPr>
        <p:spPr>
          <a:xfrm>
            <a:off x="6473275" y="1418725"/>
            <a:ext cx="25875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Can you guess the order of input? At least one order.</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What is the value of Top?</a:t>
            </a:r>
            <a:endParaRPr/>
          </a:p>
        </p:txBody>
      </p:sp>
      <p:pic>
        <p:nvPicPr>
          <p:cNvPr id="181" name="Google Shape;181;p28"/>
          <p:cNvPicPr preferRelativeResize="0"/>
          <p:nvPr/>
        </p:nvPicPr>
        <p:blipFill>
          <a:blip r:embed="rId3">
            <a:alphaModFix/>
          </a:blip>
          <a:stretch>
            <a:fillRect/>
          </a:stretch>
        </p:blipFill>
        <p:spPr>
          <a:xfrm>
            <a:off x="180750" y="1266325"/>
            <a:ext cx="6197299" cy="3485975"/>
          </a:xfrm>
          <a:prstGeom prst="rect">
            <a:avLst/>
          </a:prstGeom>
          <a:noFill/>
          <a:ln>
            <a:noFill/>
          </a:ln>
        </p:spPr>
      </p:pic>
      <p:sp>
        <p:nvSpPr>
          <p:cNvPr id="182" name="Google Shape;182;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Issues on Stack Operations</a:t>
            </a:r>
            <a:endParaRPr/>
          </a:p>
        </p:txBody>
      </p:sp>
      <p:pic>
        <p:nvPicPr>
          <p:cNvPr id="188" name="Google Shape;188;p29"/>
          <p:cNvPicPr preferRelativeResize="0"/>
          <p:nvPr/>
        </p:nvPicPr>
        <p:blipFill>
          <a:blip r:embed="rId3">
            <a:alphaModFix/>
          </a:blip>
          <a:stretch>
            <a:fillRect/>
          </a:stretch>
        </p:blipFill>
        <p:spPr>
          <a:xfrm>
            <a:off x="1566225" y="1228625"/>
            <a:ext cx="6209848" cy="3493025"/>
          </a:xfrm>
          <a:prstGeom prst="rect">
            <a:avLst/>
          </a:prstGeom>
          <a:noFill/>
          <a:ln>
            <a:noFill/>
          </a:ln>
        </p:spPr>
      </p:pic>
      <p:sp>
        <p:nvSpPr>
          <p:cNvPr id="189" name="Google Shape;189;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Stack Overflow and Underflow (Phenomenon)</a:t>
            </a:r>
            <a:endParaRPr/>
          </a:p>
        </p:txBody>
      </p:sp>
      <p:sp>
        <p:nvSpPr>
          <p:cNvPr id="195" name="Google Shape;195;p30"/>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Overflow</a:t>
            </a:r>
            <a:endParaRPr/>
          </a:p>
          <a:p>
            <a:pPr indent="-317500" lvl="0" marL="457200" rtl="0" algn="l">
              <a:spcBef>
                <a:spcPts val="1200"/>
              </a:spcBef>
              <a:spcAft>
                <a:spcPts val="0"/>
              </a:spcAft>
              <a:buSzPts val="1400"/>
              <a:buChar char="●"/>
            </a:pPr>
            <a:r>
              <a:rPr lang="en"/>
              <a:t>Occurs while doing Push() operations</a:t>
            </a:r>
            <a:endParaRPr/>
          </a:p>
          <a:p>
            <a:pPr indent="-317500" lvl="0" marL="457200" rtl="0" algn="l">
              <a:spcBef>
                <a:spcPts val="0"/>
              </a:spcBef>
              <a:spcAft>
                <a:spcPts val="0"/>
              </a:spcAft>
              <a:buSzPts val="1400"/>
              <a:buChar char="●"/>
            </a:pPr>
            <a:r>
              <a:rPr lang="en"/>
              <a:t>Happens if the stack is full</a:t>
            </a:r>
            <a:endParaRPr/>
          </a:p>
          <a:p>
            <a:pPr indent="-317500" lvl="0" marL="457200" rtl="0" algn="l">
              <a:spcBef>
                <a:spcPts val="0"/>
              </a:spcBef>
              <a:spcAft>
                <a:spcPts val="0"/>
              </a:spcAft>
              <a:buSzPts val="1400"/>
              <a:buChar char="●"/>
            </a:pPr>
            <a:r>
              <a:rPr lang="en"/>
              <a:t>Condition:</a:t>
            </a:r>
            <a:endParaRPr/>
          </a:p>
          <a:p>
            <a:pPr indent="-304800" lvl="1" marL="914400" rtl="0" algn="l">
              <a:spcBef>
                <a:spcPts val="0"/>
              </a:spcBef>
              <a:spcAft>
                <a:spcPts val="0"/>
              </a:spcAft>
              <a:buSzPts val="1200"/>
              <a:buChar char="○"/>
            </a:pPr>
            <a:r>
              <a:rPr lang="en"/>
              <a:t>Top == N-1</a:t>
            </a:r>
            <a:endParaRPr/>
          </a:p>
          <a:p>
            <a:pPr indent="0" lvl="0" marL="0" rtl="0" algn="l">
              <a:spcBef>
                <a:spcPts val="1200"/>
              </a:spcBef>
              <a:spcAft>
                <a:spcPts val="0"/>
              </a:spcAft>
              <a:buNone/>
            </a:pPr>
            <a:r>
              <a:rPr lang="en"/>
              <a:t>Is there any change required in Push operation?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96" name="Google Shape;196;p30"/>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Underflow</a:t>
            </a:r>
            <a:endParaRPr/>
          </a:p>
          <a:p>
            <a:pPr indent="-317500" lvl="0" marL="457200" rtl="0" algn="l">
              <a:spcBef>
                <a:spcPts val="1200"/>
              </a:spcBef>
              <a:spcAft>
                <a:spcPts val="0"/>
              </a:spcAft>
              <a:buSzPts val="1400"/>
              <a:buChar char="●"/>
            </a:pPr>
            <a:r>
              <a:rPr lang="en"/>
              <a:t>Occurs while doing Pop() operations</a:t>
            </a:r>
            <a:endParaRPr/>
          </a:p>
          <a:p>
            <a:pPr indent="-317500" lvl="0" marL="457200" rtl="0" algn="l">
              <a:spcBef>
                <a:spcPts val="0"/>
              </a:spcBef>
              <a:spcAft>
                <a:spcPts val="0"/>
              </a:spcAft>
              <a:buSzPts val="1400"/>
              <a:buChar char="●"/>
            </a:pPr>
            <a:r>
              <a:rPr lang="en"/>
              <a:t>Happens if the stack is </a:t>
            </a:r>
            <a:r>
              <a:rPr lang="en"/>
              <a:t>empty</a:t>
            </a:r>
            <a:endParaRPr/>
          </a:p>
          <a:p>
            <a:pPr indent="-317500" lvl="0" marL="457200" rtl="0" algn="l">
              <a:spcBef>
                <a:spcPts val="0"/>
              </a:spcBef>
              <a:spcAft>
                <a:spcPts val="0"/>
              </a:spcAft>
              <a:buSzPts val="1400"/>
              <a:buChar char="●"/>
            </a:pPr>
            <a:r>
              <a:rPr lang="en"/>
              <a:t>Condition:</a:t>
            </a:r>
            <a:endParaRPr/>
          </a:p>
          <a:p>
            <a:pPr indent="-304800" lvl="1" marL="914400" rtl="0" algn="l">
              <a:spcBef>
                <a:spcPts val="0"/>
              </a:spcBef>
              <a:spcAft>
                <a:spcPts val="0"/>
              </a:spcAft>
              <a:buSzPts val="1200"/>
              <a:buChar char="○"/>
            </a:pPr>
            <a:r>
              <a:rPr lang="en"/>
              <a:t>Top == -1</a:t>
            </a:r>
            <a:endParaRPr/>
          </a:p>
          <a:p>
            <a:pPr indent="0" lvl="0" marL="0" rtl="0" algn="l">
              <a:spcBef>
                <a:spcPts val="1200"/>
              </a:spcBef>
              <a:spcAft>
                <a:spcPts val="1200"/>
              </a:spcAft>
              <a:buNone/>
            </a:pPr>
            <a:r>
              <a:rPr lang="en"/>
              <a:t>Is there any change required in Pop operation?</a:t>
            </a:r>
            <a:endParaRPr/>
          </a:p>
        </p:txBody>
      </p:sp>
      <p:sp>
        <p:nvSpPr>
          <p:cNvPr id="197" name="Google Shape;197;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Problem-1</a:t>
            </a:r>
            <a:endParaRPr/>
          </a:p>
        </p:txBody>
      </p:sp>
      <p:sp>
        <p:nvSpPr>
          <p:cNvPr id="203" name="Google Shape;203;p3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 Define a stack with size 10 and do the following operations. </a:t>
            </a:r>
            <a:endParaRPr/>
          </a:p>
          <a:p>
            <a:pPr indent="-342900" lvl="0" marL="457200" rtl="0" algn="l">
              <a:spcBef>
                <a:spcPts val="1200"/>
              </a:spcBef>
              <a:spcAft>
                <a:spcPts val="0"/>
              </a:spcAft>
              <a:buSzPts val="1800"/>
              <a:buAutoNum type="romanUcPeriod"/>
            </a:pPr>
            <a:r>
              <a:rPr lang="en"/>
              <a:t>Push 5</a:t>
            </a:r>
            <a:endParaRPr/>
          </a:p>
          <a:p>
            <a:pPr indent="-342900" lvl="0" marL="457200" rtl="0" algn="l">
              <a:spcBef>
                <a:spcPts val="0"/>
              </a:spcBef>
              <a:spcAft>
                <a:spcPts val="0"/>
              </a:spcAft>
              <a:buSzPts val="1800"/>
              <a:buAutoNum type="romanUcPeriod"/>
            </a:pPr>
            <a:r>
              <a:rPr lang="en"/>
              <a:t>Push 10</a:t>
            </a:r>
            <a:endParaRPr/>
          </a:p>
          <a:p>
            <a:pPr indent="-342900" lvl="0" marL="457200" rtl="0" algn="l">
              <a:spcBef>
                <a:spcPts val="0"/>
              </a:spcBef>
              <a:spcAft>
                <a:spcPts val="0"/>
              </a:spcAft>
              <a:buSzPts val="1800"/>
              <a:buAutoNum type="romanUcPeriod"/>
            </a:pPr>
            <a:r>
              <a:rPr lang="en"/>
              <a:t>Pop</a:t>
            </a:r>
            <a:endParaRPr/>
          </a:p>
          <a:p>
            <a:pPr indent="-342900" lvl="0" marL="457200" rtl="0" algn="l">
              <a:spcBef>
                <a:spcPts val="0"/>
              </a:spcBef>
              <a:spcAft>
                <a:spcPts val="0"/>
              </a:spcAft>
              <a:buSzPts val="1800"/>
              <a:buAutoNum type="romanUcPeriod"/>
            </a:pPr>
            <a:r>
              <a:rPr lang="en"/>
              <a:t>Push 15, 20, 25</a:t>
            </a:r>
            <a:endParaRPr/>
          </a:p>
          <a:p>
            <a:pPr indent="-342900" lvl="0" marL="457200" rtl="0" algn="l">
              <a:spcBef>
                <a:spcPts val="0"/>
              </a:spcBef>
              <a:spcAft>
                <a:spcPts val="0"/>
              </a:spcAft>
              <a:buSzPts val="1800"/>
              <a:buAutoNum type="romanUcPeriod"/>
            </a:pPr>
            <a:r>
              <a:rPr lang="en"/>
              <a:t>Write the state after 3 Pops</a:t>
            </a:r>
            <a:endParaRPr/>
          </a:p>
          <a:p>
            <a:pPr indent="-342900" lvl="0" marL="457200" rtl="0" algn="l">
              <a:spcBef>
                <a:spcPts val="0"/>
              </a:spcBef>
              <a:spcAft>
                <a:spcPts val="0"/>
              </a:spcAft>
              <a:buSzPts val="1800"/>
              <a:buAutoNum type="romanUcPeriod"/>
            </a:pPr>
            <a:r>
              <a:rPr lang="en"/>
              <a:t>Pop, Pop, Pop</a:t>
            </a:r>
            <a:endParaRPr/>
          </a:p>
          <a:p>
            <a:pPr indent="-342900" lvl="0" marL="457200" rtl="0" algn="l">
              <a:spcBef>
                <a:spcPts val="0"/>
              </a:spcBef>
              <a:spcAft>
                <a:spcPts val="0"/>
              </a:spcAft>
              <a:buSzPts val="1800"/>
              <a:buAutoNum type="romanUcPeriod"/>
            </a:pPr>
            <a:r>
              <a:rPr lang="en"/>
              <a:t>Did you encounter overflow?</a:t>
            </a:r>
            <a:endParaRPr/>
          </a:p>
          <a:p>
            <a:pPr indent="-342900" lvl="0" marL="457200" rtl="0" algn="l">
              <a:spcBef>
                <a:spcPts val="0"/>
              </a:spcBef>
              <a:spcAft>
                <a:spcPts val="0"/>
              </a:spcAft>
              <a:buSzPts val="1800"/>
              <a:buAutoNum type="romanUcPeriod"/>
            </a:pPr>
            <a:r>
              <a:rPr lang="en"/>
              <a:t>Did you encounter underflow?</a:t>
            </a:r>
            <a:endParaRPr/>
          </a:p>
        </p:txBody>
      </p:sp>
      <p:sp>
        <p:nvSpPr>
          <p:cNvPr id="204" name="Google Shape;204;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Problem-2</a:t>
            </a:r>
            <a:endParaRPr/>
          </a:p>
        </p:txBody>
      </p:sp>
      <p:sp>
        <p:nvSpPr>
          <p:cNvPr id="210" name="Google Shape;210;p32"/>
          <p:cNvSpPr txBox="1"/>
          <p:nvPr>
            <p:ph idx="1" type="body"/>
          </p:nvPr>
        </p:nvSpPr>
        <p:spPr>
          <a:xfrm>
            <a:off x="311700" y="1266175"/>
            <a:ext cx="3999900" cy="33027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while ( there are more characters in the word to read )</a:t>
            </a:r>
            <a:endParaRPr/>
          </a:p>
          <a:p>
            <a:pPr indent="0" lvl="0" marL="0" rtl="0" algn="l">
              <a:spcBef>
                <a:spcPts val="1200"/>
              </a:spcBef>
              <a:spcAft>
                <a:spcPts val="0"/>
              </a:spcAft>
              <a:buNone/>
            </a:pPr>
            <a:r>
              <a:rPr lang="en"/>
              <a:t>{</a:t>
            </a:r>
            <a:endParaRPr/>
          </a:p>
          <a:p>
            <a:pPr indent="0" lvl="0" marL="0" rtl="0" algn="l">
              <a:spcBef>
                <a:spcPts val="1200"/>
              </a:spcBef>
              <a:spcAft>
                <a:spcPts val="0"/>
              </a:spcAft>
              <a:buNone/>
            </a:pPr>
            <a:r>
              <a:rPr lang="en"/>
              <a:t>   read a character</a:t>
            </a:r>
            <a:endParaRPr/>
          </a:p>
          <a:p>
            <a:pPr indent="0" lvl="0" marL="0" rtl="0" algn="l">
              <a:spcBef>
                <a:spcPts val="1200"/>
              </a:spcBef>
              <a:spcAft>
                <a:spcPts val="0"/>
              </a:spcAft>
              <a:buNone/>
            </a:pPr>
            <a:r>
              <a:rPr lang="en"/>
              <a:t>   push the character on the stack</a:t>
            </a:r>
            <a:endParaRPr/>
          </a:p>
          <a:p>
            <a:pPr indent="0" lvl="0" marL="0" rtl="0" algn="l">
              <a:spcBef>
                <a:spcPts val="1200"/>
              </a:spcBef>
              <a:spcAft>
                <a:spcPts val="0"/>
              </a:spcAft>
              <a:buNone/>
            </a:pPr>
            <a:r>
              <a:rPr lang="en"/>
              <a:t>}</a:t>
            </a:r>
            <a:endParaRPr/>
          </a:p>
          <a:p>
            <a:pPr indent="0" lvl="0" marL="0" rtl="0" algn="l">
              <a:spcBef>
                <a:spcPts val="1200"/>
              </a:spcBef>
              <a:spcAft>
                <a:spcPts val="0"/>
              </a:spcAft>
              <a:buNone/>
            </a:pPr>
            <a:r>
              <a:rPr lang="en"/>
              <a:t>while ( the stack is not empty )</a:t>
            </a:r>
            <a:endParaRPr/>
          </a:p>
          <a:p>
            <a:pPr indent="0" lvl="0" marL="0" rtl="0" algn="l">
              <a:spcBef>
                <a:spcPts val="1200"/>
              </a:spcBef>
              <a:spcAft>
                <a:spcPts val="0"/>
              </a:spcAft>
              <a:buNone/>
            </a:pPr>
            <a:r>
              <a:rPr lang="en"/>
              <a:t>{</a:t>
            </a:r>
            <a:endParaRPr/>
          </a:p>
          <a:p>
            <a:pPr indent="0" lvl="0" marL="0" rtl="0" algn="l">
              <a:spcBef>
                <a:spcPts val="1200"/>
              </a:spcBef>
              <a:spcAft>
                <a:spcPts val="0"/>
              </a:spcAft>
              <a:buNone/>
            </a:pPr>
            <a:r>
              <a:rPr lang="en"/>
              <a:t>   pop a character off the stack</a:t>
            </a:r>
            <a:endParaRPr/>
          </a:p>
          <a:p>
            <a:pPr indent="0" lvl="0" marL="0" rtl="0" algn="l">
              <a:spcBef>
                <a:spcPts val="1200"/>
              </a:spcBef>
              <a:spcAft>
                <a:spcPts val="0"/>
              </a:spcAft>
              <a:buNone/>
            </a:pPr>
            <a:r>
              <a:rPr lang="en"/>
              <a:t>   write the character to the screen</a:t>
            </a:r>
            <a:endParaRPr/>
          </a:p>
          <a:p>
            <a:pPr indent="0" lvl="0" marL="0" rtl="0" algn="l">
              <a:spcBef>
                <a:spcPts val="1200"/>
              </a:spcBef>
              <a:spcAft>
                <a:spcPts val="1200"/>
              </a:spcAft>
              <a:buNone/>
            </a:pPr>
            <a:r>
              <a:rPr lang="en"/>
              <a:t>}</a:t>
            </a:r>
            <a:endParaRPr/>
          </a:p>
        </p:txBody>
      </p:sp>
      <p:sp>
        <p:nvSpPr>
          <p:cNvPr id="211" name="Google Shape;211;p32"/>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Consider the following pseudocode that uses a stack, declare a stack of characters</a:t>
            </a:r>
            <a:endParaRPr/>
          </a:p>
          <a:p>
            <a:pPr indent="0" lvl="0" marL="0" rtl="0" algn="l">
              <a:spcBef>
                <a:spcPts val="1200"/>
              </a:spcBef>
              <a:spcAft>
                <a:spcPts val="0"/>
              </a:spcAft>
              <a:buNone/>
            </a:pPr>
            <a:r>
              <a:rPr lang="en"/>
              <a:t>(see left panel)</a:t>
            </a:r>
            <a:endParaRPr/>
          </a:p>
          <a:p>
            <a:pPr indent="0" lvl="0" marL="0" rtl="0" algn="l">
              <a:spcBef>
                <a:spcPts val="1200"/>
              </a:spcBef>
              <a:spcAft>
                <a:spcPts val="0"/>
              </a:spcAft>
              <a:buNone/>
            </a:pPr>
            <a:r>
              <a:rPr lang="en"/>
              <a:t>What is output for input "geeksquiz"?</a:t>
            </a:r>
            <a:endParaRPr/>
          </a:p>
          <a:p>
            <a:pPr indent="0" lvl="0" marL="0" rtl="0" algn="l">
              <a:spcBef>
                <a:spcPts val="1200"/>
              </a:spcBef>
              <a:spcAft>
                <a:spcPts val="0"/>
              </a:spcAft>
              <a:buNone/>
            </a:pPr>
            <a:r>
              <a:rPr lang="en"/>
              <a:t>A. geeksquizgeeksquiz</a:t>
            </a:r>
            <a:endParaRPr/>
          </a:p>
          <a:p>
            <a:pPr indent="0" lvl="0" marL="0" rtl="0" algn="l">
              <a:spcBef>
                <a:spcPts val="1200"/>
              </a:spcBef>
              <a:spcAft>
                <a:spcPts val="0"/>
              </a:spcAft>
              <a:buNone/>
            </a:pPr>
            <a:r>
              <a:rPr lang="en"/>
              <a:t>B. ziuqskeeg</a:t>
            </a:r>
            <a:endParaRPr/>
          </a:p>
          <a:p>
            <a:pPr indent="0" lvl="0" marL="0" rtl="0" algn="l">
              <a:spcBef>
                <a:spcPts val="1200"/>
              </a:spcBef>
              <a:spcAft>
                <a:spcPts val="0"/>
              </a:spcAft>
              <a:buNone/>
            </a:pPr>
            <a:r>
              <a:rPr lang="en"/>
              <a:t>C. geeksquiz</a:t>
            </a:r>
            <a:endParaRPr/>
          </a:p>
          <a:p>
            <a:pPr indent="0" lvl="0" marL="0" rtl="0" algn="l">
              <a:spcBef>
                <a:spcPts val="1200"/>
              </a:spcBef>
              <a:spcAft>
                <a:spcPts val="1200"/>
              </a:spcAft>
              <a:buNone/>
            </a:pPr>
            <a:r>
              <a:rPr lang="en"/>
              <a:t>D. ziuqskeegziuqskeeg</a:t>
            </a:r>
            <a:endParaRPr/>
          </a:p>
        </p:txBody>
      </p:sp>
      <p:sp>
        <p:nvSpPr>
          <p:cNvPr id="212" name="Google Shape;212;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Outline</a:t>
            </a:r>
            <a:endParaRPr/>
          </a:p>
        </p:txBody>
      </p:sp>
      <p:sp>
        <p:nvSpPr>
          <p:cNvPr id="81" name="Google Shape;81;p1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Fundamentals</a:t>
            </a:r>
            <a:r>
              <a:rPr lang="en"/>
              <a:t> of Stack</a:t>
            </a:r>
            <a:endParaRPr/>
          </a:p>
          <a:p>
            <a:pPr indent="-342900" lvl="0" marL="457200" rtl="0" algn="l">
              <a:spcBef>
                <a:spcPts val="0"/>
              </a:spcBef>
              <a:spcAft>
                <a:spcPts val="0"/>
              </a:spcAft>
              <a:buSzPts val="1800"/>
              <a:buChar char="●"/>
            </a:pPr>
            <a:r>
              <a:rPr lang="en"/>
              <a:t>R</a:t>
            </a:r>
            <a:r>
              <a:rPr lang="en"/>
              <a:t>epresentation using Array</a:t>
            </a:r>
            <a:endParaRPr/>
          </a:p>
          <a:p>
            <a:pPr indent="-342900" lvl="0" marL="457200" rtl="0" algn="l">
              <a:spcBef>
                <a:spcPts val="0"/>
              </a:spcBef>
              <a:spcAft>
                <a:spcPts val="0"/>
              </a:spcAft>
              <a:buSzPts val="1800"/>
              <a:buChar char="●"/>
            </a:pPr>
            <a:r>
              <a:rPr lang="en"/>
              <a:t>Applications of Stack: </a:t>
            </a:r>
            <a:endParaRPr/>
          </a:p>
          <a:p>
            <a:pPr indent="-317500" lvl="1" marL="914400" rtl="0" algn="l">
              <a:spcBef>
                <a:spcPts val="0"/>
              </a:spcBef>
              <a:spcAft>
                <a:spcPts val="0"/>
              </a:spcAft>
              <a:buSzPts val="1400"/>
              <a:buChar char="○"/>
            </a:pPr>
            <a:r>
              <a:rPr lang="en"/>
              <a:t>Parentheses</a:t>
            </a:r>
            <a:r>
              <a:rPr lang="en"/>
              <a:t> Check</a:t>
            </a:r>
            <a:endParaRPr/>
          </a:p>
          <a:p>
            <a:pPr indent="-317500" lvl="1" marL="914400" rtl="0" algn="l">
              <a:spcBef>
                <a:spcPts val="0"/>
              </a:spcBef>
              <a:spcAft>
                <a:spcPts val="0"/>
              </a:spcAft>
              <a:buSzPts val="1400"/>
              <a:buChar char="○"/>
            </a:pPr>
            <a:r>
              <a:rPr lang="en"/>
              <a:t>Expression conversion and evaluation</a:t>
            </a:r>
            <a:endParaRPr/>
          </a:p>
          <a:p>
            <a:pPr indent="-317500" lvl="1" marL="914400" rtl="0" algn="l">
              <a:spcBef>
                <a:spcPts val="0"/>
              </a:spcBef>
              <a:spcAft>
                <a:spcPts val="0"/>
              </a:spcAft>
              <a:buSzPts val="1400"/>
              <a:buChar char="○"/>
            </a:pPr>
            <a:r>
              <a:rPr lang="en"/>
              <a:t>Recursion</a:t>
            </a:r>
            <a:endParaRPr/>
          </a:p>
          <a:p>
            <a:pPr indent="-342900" lvl="0" marL="457200" rtl="0" algn="l">
              <a:spcBef>
                <a:spcPts val="0"/>
              </a:spcBef>
              <a:spcAft>
                <a:spcPts val="0"/>
              </a:spcAft>
              <a:buSzPts val="1800"/>
              <a:buChar char="●"/>
            </a:pPr>
            <a:r>
              <a:rPr lang="en"/>
              <a:t>Homework</a:t>
            </a:r>
            <a:endParaRPr/>
          </a:p>
          <a:p>
            <a:pPr indent="-342900" lvl="0" marL="457200" rtl="0" algn="l">
              <a:spcBef>
                <a:spcPts val="0"/>
              </a:spcBef>
              <a:spcAft>
                <a:spcPts val="0"/>
              </a:spcAft>
              <a:buSzPts val="1800"/>
              <a:buChar char="●"/>
            </a:pPr>
            <a:r>
              <a:rPr lang="en"/>
              <a:t>Conclusions</a:t>
            </a:r>
            <a:endParaRPr/>
          </a:p>
        </p:txBody>
      </p:sp>
      <p:sp>
        <p:nvSpPr>
          <p:cNvPr id="82" name="Google Shape;82;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Problem-3</a:t>
            </a:r>
            <a:endParaRPr/>
          </a:p>
        </p:txBody>
      </p:sp>
      <p:sp>
        <p:nvSpPr>
          <p:cNvPr id="218" name="Google Shape;218;p3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 </a:t>
            </a:r>
            <a:r>
              <a:rPr lang="en"/>
              <a:t>A stack of size (1 to N) and the initial position of top pointer is 0. get (i, S) is a routine to get ith element from stack ‘S’ with respect to top. Then, what is the underflow condition on stack to perform get() operation. </a:t>
            </a:r>
            <a:endParaRPr/>
          </a:p>
          <a:p>
            <a:pPr indent="-342900" lvl="0" marL="457200" rtl="0" algn="l">
              <a:spcBef>
                <a:spcPts val="1200"/>
              </a:spcBef>
              <a:spcAft>
                <a:spcPts val="0"/>
              </a:spcAft>
              <a:buSzPts val="1800"/>
              <a:buAutoNum type="romanUcPeriod"/>
            </a:pPr>
            <a:r>
              <a:rPr lang="en"/>
              <a:t>top – i &lt; N </a:t>
            </a:r>
            <a:endParaRPr/>
          </a:p>
          <a:p>
            <a:pPr indent="-342900" lvl="0" marL="457200" rtl="0" algn="l">
              <a:spcBef>
                <a:spcPts val="0"/>
              </a:spcBef>
              <a:spcAft>
                <a:spcPts val="0"/>
              </a:spcAft>
              <a:buSzPts val="1800"/>
              <a:buAutoNum type="romanUcPeriod"/>
            </a:pPr>
            <a:r>
              <a:rPr lang="en"/>
              <a:t>top – i + 1 ≤ N </a:t>
            </a:r>
            <a:endParaRPr/>
          </a:p>
          <a:p>
            <a:pPr indent="-342900" lvl="0" marL="457200" rtl="0" algn="l">
              <a:spcBef>
                <a:spcPts val="0"/>
              </a:spcBef>
              <a:spcAft>
                <a:spcPts val="0"/>
              </a:spcAft>
              <a:buSzPts val="1800"/>
              <a:buAutoNum type="romanUcPeriod"/>
            </a:pPr>
            <a:r>
              <a:rPr lang="en"/>
              <a:t>top – i ≤ 0 </a:t>
            </a:r>
            <a:endParaRPr/>
          </a:p>
          <a:p>
            <a:pPr indent="-342900" lvl="0" marL="457200" rtl="0" algn="l">
              <a:spcBef>
                <a:spcPts val="0"/>
              </a:spcBef>
              <a:spcAft>
                <a:spcPts val="0"/>
              </a:spcAft>
              <a:buSzPts val="1800"/>
              <a:buAutoNum type="romanUcPeriod"/>
            </a:pPr>
            <a:r>
              <a:rPr lang="en"/>
              <a:t>top – i + 1 ≤ 0</a:t>
            </a:r>
            <a:endParaRPr/>
          </a:p>
        </p:txBody>
      </p:sp>
      <p:sp>
        <p:nvSpPr>
          <p:cNvPr id="219" name="Google Shape;219;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4"/>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Applications of Stack</a:t>
            </a:r>
            <a:endParaRPr/>
          </a:p>
        </p:txBody>
      </p:sp>
      <p:sp>
        <p:nvSpPr>
          <p:cNvPr id="225" name="Google Shape;225;p34"/>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226" name="Google Shape;226;p34"/>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Char char="●"/>
            </a:pPr>
            <a:r>
              <a:rPr lang="en"/>
              <a:t>Reversing a String</a:t>
            </a:r>
            <a:endParaRPr/>
          </a:p>
          <a:p>
            <a:pPr indent="-342900" lvl="0" marL="457200" rtl="0" algn="l">
              <a:spcBef>
                <a:spcPts val="0"/>
              </a:spcBef>
              <a:spcAft>
                <a:spcPts val="0"/>
              </a:spcAft>
              <a:buSzPts val="1800"/>
              <a:buChar char="●"/>
            </a:pPr>
            <a:r>
              <a:rPr lang="en"/>
              <a:t>Parentheses</a:t>
            </a:r>
            <a:r>
              <a:rPr lang="en"/>
              <a:t> Check</a:t>
            </a:r>
            <a:endParaRPr/>
          </a:p>
          <a:p>
            <a:pPr indent="-342900" lvl="0" marL="457200" rtl="0" algn="l">
              <a:spcBef>
                <a:spcPts val="0"/>
              </a:spcBef>
              <a:spcAft>
                <a:spcPts val="0"/>
              </a:spcAft>
              <a:buSzPts val="1800"/>
              <a:buChar char="●"/>
            </a:pPr>
            <a:r>
              <a:rPr lang="en"/>
              <a:t>Expression Evaluation</a:t>
            </a:r>
            <a:endParaRPr/>
          </a:p>
          <a:p>
            <a:pPr indent="-342900" lvl="0" marL="457200" rtl="0" algn="l">
              <a:spcBef>
                <a:spcPts val="0"/>
              </a:spcBef>
              <a:spcAft>
                <a:spcPts val="0"/>
              </a:spcAft>
              <a:buSzPts val="1800"/>
              <a:buChar char="●"/>
            </a:pPr>
            <a:r>
              <a:rPr lang="en"/>
              <a:t>Expression Conversion</a:t>
            </a:r>
            <a:endParaRPr/>
          </a:p>
          <a:p>
            <a:pPr indent="-342900" lvl="0" marL="457200" rtl="0" algn="l">
              <a:spcBef>
                <a:spcPts val="0"/>
              </a:spcBef>
              <a:spcAft>
                <a:spcPts val="0"/>
              </a:spcAft>
              <a:buSzPts val="1800"/>
              <a:buChar char="●"/>
            </a:pPr>
            <a:r>
              <a:rPr lang="en"/>
              <a:t>Implement Recursion</a:t>
            </a:r>
            <a:endParaRPr/>
          </a:p>
        </p:txBody>
      </p:sp>
      <p:sp>
        <p:nvSpPr>
          <p:cNvPr id="227" name="Google Shape;227;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Real Applications of Stack</a:t>
            </a:r>
            <a:endParaRPr/>
          </a:p>
        </p:txBody>
      </p:sp>
      <p:sp>
        <p:nvSpPr>
          <p:cNvPr id="233" name="Google Shape;233;p3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Reverse a string</a:t>
            </a:r>
            <a:endParaRPr/>
          </a:p>
          <a:p>
            <a:pPr indent="0" lvl="0" marL="0" rtl="0" algn="l">
              <a:spcBef>
                <a:spcPts val="1200"/>
              </a:spcBef>
              <a:spcAft>
                <a:spcPts val="0"/>
              </a:spcAft>
              <a:buNone/>
            </a:pPr>
            <a:r>
              <a:rPr lang="en"/>
              <a:t>Dealing with undo/redo operations</a:t>
            </a:r>
            <a:r>
              <a:rPr lang="en"/>
              <a:t> in text editor</a:t>
            </a:r>
            <a:endParaRPr/>
          </a:p>
          <a:p>
            <a:pPr indent="0" lvl="0" marL="0" rtl="0" algn="l">
              <a:spcBef>
                <a:spcPts val="1200"/>
              </a:spcBef>
              <a:spcAft>
                <a:spcPts val="0"/>
              </a:spcAft>
              <a:buNone/>
            </a:pPr>
            <a:r>
              <a:rPr lang="en"/>
              <a:t>Recursion/ function call - </a:t>
            </a:r>
            <a:r>
              <a:rPr lang="en"/>
              <a:t>Tracking function calls</a:t>
            </a:r>
            <a:endParaRPr/>
          </a:p>
          <a:p>
            <a:pPr indent="0" lvl="0" marL="0" rtl="0" algn="l">
              <a:spcBef>
                <a:spcPts val="1200"/>
              </a:spcBef>
              <a:spcAft>
                <a:spcPts val="0"/>
              </a:spcAft>
              <a:buNone/>
            </a:pPr>
            <a:r>
              <a:rPr lang="en"/>
              <a:t>Backtracking problems</a:t>
            </a:r>
            <a:endParaRPr/>
          </a:p>
          <a:p>
            <a:pPr indent="0" lvl="0" marL="0" rtl="0" algn="l">
              <a:spcBef>
                <a:spcPts val="1200"/>
              </a:spcBef>
              <a:spcAft>
                <a:spcPts val="0"/>
              </a:spcAft>
              <a:buNone/>
            </a:pPr>
            <a:r>
              <a:rPr lang="en"/>
              <a:t>Depth First Search (DFS) - Unit 4</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34" name="Google Shape;234;p3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Parsing code:</a:t>
            </a:r>
            <a:endParaRPr/>
          </a:p>
          <a:p>
            <a:pPr indent="0" lvl="0" marL="0" rtl="0" algn="l">
              <a:spcBef>
                <a:spcPts val="1200"/>
              </a:spcBef>
              <a:spcAft>
                <a:spcPts val="0"/>
              </a:spcAft>
              <a:buNone/>
            </a:pPr>
            <a:r>
              <a:rPr lang="en"/>
              <a:t>Matching parenthesis</a:t>
            </a:r>
            <a:endParaRPr/>
          </a:p>
          <a:p>
            <a:pPr indent="0" lvl="0" marL="0" rtl="0" algn="l">
              <a:spcBef>
                <a:spcPts val="1200"/>
              </a:spcBef>
              <a:spcAft>
                <a:spcPts val="0"/>
              </a:spcAft>
              <a:buNone/>
            </a:pPr>
            <a:r>
              <a:rPr lang="en"/>
              <a:t>XML (e.g., XHTML)</a:t>
            </a:r>
            <a:endParaRPr/>
          </a:p>
          <a:p>
            <a:pPr indent="0" lvl="0" marL="0" rtl="0" algn="l">
              <a:spcBef>
                <a:spcPts val="1200"/>
              </a:spcBef>
              <a:spcAft>
                <a:spcPts val="0"/>
              </a:spcAft>
              <a:buNone/>
            </a:pPr>
            <a:r>
              <a:rPr lang="en"/>
              <a:t>Assembly language</a:t>
            </a:r>
            <a:endParaRPr/>
          </a:p>
          <a:p>
            <a:pPr indent="0" lvl="0" marL="0" rtl="0" algn="l">
              <a:spcBef>
                <a:spcPts val="1200"/>
              </a:spcBef>
              <a:spcAft>
                <a:spcPts val="0"/>
              </a:spcAft>
              <a:buNone/>
            </a:pPr>
            <a:r>
              <a:rPr lang="en"/>
              <a:t>Expression evaluation</a:t>
            </a:r>
            <a:endParaRPr/>
          </a:p>
          <a:p>
            <a:pPr indent="0" lvl="0" marL="0" rtl="0" algn="l">
              <a:spcBef>
                <a:spcPts val="1200"/>
              </a:spcBef>
              <a:spcAft>
                <a:spcPts val="1200"/>
              </a:spcAft>
              <a:buNone/>
            </a:pPr>
            <a:r>
              <a:rPr lang="en"/>
              <a:t>Reverse-Polish calculators</a:t>
            </a:r>
            <a:endParaRPr/>
          </a:p>
        </p:txBody>
      </p:sp>
      <p:sp>
        <p:nvSpPr>
          <p:cNvPr id="235" name="Google Shape;235;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Reversing a String using Stack</a:t>
            </a:r>
            <a:endParaRPr/>
          </a:p>
        </p:txBody>
      </p:sp>
      <p:sp>
        <p:nvSpPr>
          <p:cNvPr id="241" name="Google Shape;241;p36"/>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Problem Statement:</a:t>
            </a:r>
            <a:endParaRPr/>
          </a:p>
          <a:p>
            <a:pPr indent="0" lvl="0" marL="0" rtl="0" algn="l">
              <a:spcBef>
                <a:spcPts val="1200"/>
              </a:spcBef>
              <a:spcAft>
                <a:spcPts val="0"/>
              </a:spcAft>
              <a:buNone/>
            </a:pPr>
            <a:r>
              <a:rPr lang="en"/>
              <a:t>Given a string (a sequence of characters) find its reverse.</a:t>
            </a:r>
            <a:endParaRPr/>
          </a:p>
          <a:p>
            <a:pPr indent="0" lvl="0" marL="0" rtl="0" algn="l">
              <a:spcBef>
                <a:spcPts val="1200"/>
              </a:spcBef>
              <a:spcAft>
                <a:spcPts val="0"/>
              </a:spcAft>
              <a:buNone/>
            </a:pPr>
            <a:r>
              <a:rPr lang="en"/>
              <a:t>Example: </a:t>
            </a:r>
            <a:endParaRPr/>
          </a:p>
          <a:p>
            <a:pPr indent="0" lvl="0" marL="0" rtl="0" algn="l">
              <a:spcBef>
                <a:spcPts val="1200"/>
              </a:spcBef>
              <a:spcAft>
                <a:spcPts val="1200"/>
              </a:spcAft>
              <a:buNone/>
            </a:pPr>
            <a:r>
              <a:rPr lang="en"/>
              <a:t>Input: Hello 			Output: olleH</a:t>
            </a:r>
            <a:endParaRPr/>
          </a:p>
        </p:txBody>
      </p:sp>
      <p:sp>
        <p:nvSpPr>
          <p:cNvPr id="242" name="Google Shape;242;p36"/>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Solution Statement:</a:t>
            </a:r>
            <a:endParaRPr/>
          </a:p>
          <a:p>
            <a:pPr indent="-317500" lvl="0" marL="457200" rtl="0" algn="l">
              <a:spcBef>
                <a:spcPts val="1200"/>
              </a:spcBef>
              <a:spcAft>
                <a:spcPts val="0"/>
              </a:spcAft>
              <a:buSzPts val="1400"/>
              <a:buChar char="●"/>
            </a:pPr>
            <a:r>
              <a:rPr lang="en"/>
              <a:t>Use a stack</a:t>
            </a:r>
            <a:endParaRPr/>
          </a:p>
          <a:p>
            <a:pPr indent="-317500" lvl="0" marL="457200" rtl="0" algn="l">
              <a:spcBef>
                <a:spcPts val="0"/>
              </a:spcBef>
              <a:spcAft>
                <a:spcPts val="0"/>
              </a:spcAft>
              <a:buSzPts val="1400"/>
              <a:buChar char="●"/>
            </a:pPr>
            <a:r>
              <a:rPr lang="en"/>
              <a:t>Read the string character by character </a:t>
            </a:r>
            <a:r>
              <a:rPr lang="en"/>
              <a:t>from</a:t>
            </a:r>
            <a:r>
              <a:rPr lang="en"/>
              <a:t> left to right</a:t>
            </a:r>
            <a:endParaRPr/>
          </a:p>
          <a:p>
            <a:pPr indent="-317500" lvl="0" marL="457200" rtl="0" algn="l">
              <a:spcBef>
                <a:spcPts val="0"/>
              </a:spcBef>
              <a:spcAft>
                <a:spcPts val="0"/>
              </a:spcAft>
              <a:buSzPts val="1400"/>
              <a:buChar char="●"/>
            </a:pPr>
            <a:r>
              <a:rPr lang="en"/>
              <a:t>Push each character into the stack</a:t>
            </a:r>
            <a:endParaRPr/>
          </a:p>
          <a:p>
            <a:pPr indent="-317500" lvl="0" marL="457200" rtl="0" algn="l">
              <a:spcBef>
                <a:spcPts val="0"/>
              </a:spcBef>
              <a:spcAft>
                <a:spcPts val="0"/>
              </a:spcAft>
              <a:buSzPts val="1400"/>
              <a:buChar char="●"/>
            </a:pPr>
            <a:r>
              <a:rPr lang="en"/>
              <a:t>Stop Push operation after each character is read</a:t>
            </a:r>
            <a:endParaRPr/>
          </a:p>
          <a:p>
            <a:pPr indent="-317500" lvl="0" marL="457200" rtl="0" algn="l">
              <a:spcBef>
                <a:spcPts val="0"/>
              </a:spcBef>
              <a:spcAft>
                <a:spcPts val="0"/>
              </a:spcAft>
              <a:buSzPts val="1400"/>
              <a:buChar char="●"/>
            </a:pPr>
            <a:r>
              <a:rPr lang="en"/>
              <a:t>Then, Pop each character on the Stack and store into the string</a:t>
            </a:r>
            <a:endParaRPr/>
          </a:p>
          <a:p>
            <a:pPr indent="-317500" lvl="0" marL="457200" rtl="0" algn="l">
              <a:spcBef>
                <a:spcPts val="0"/>
              </a:spcBef>
              <a:spcAft>
                <a:spcPts val="0"/>
              </a:spcAft>
              <a:buSzPts val="1400"/>
              <a:buChar char="●"/>
            </a:pPr>
            <a:r>
              <a:rPr lang="en"/>
              <a:t>Stop Pop operation once underflow is encountered</a:t>
            </a:r>
            <a:endParaRPr/>
          </a:p>
          <a:p>
            <a:pPr indent="0" lvl="0" marL="0" rtl="0" algn="l">
              <a:spcBef>
                <a:spcPts val="1200"/>
              </a:spcBef>
              <a:spcAft>
                <a:spcPts val="1200"/>
              </a:spcAft>
              <a:buNone/>
            </a:pPr>
            <a:r>
              <a:rPr b="1" lang="en">
                <a:solidFill>
                  <a:srgbClr val="FF0000"/>
                </a:solidFill>
              </a:rPr>
              <a:t>Can you check for </a:t>
            </a:r>
            <a:r>
              <a:rPr b="1" lang="en">
                <a:solidFill>
                  <a:srgbClr val="FF0000"/>
                </a:solidFill>
              </a:rPr>
              <a:t>palindrome?</a:t>
            </a:r>
            <a:r>
              <a:rPr lang="en"/>
              <a:t> </a:t>
            </a:r>
            <a:endParaRPr/>
          </a:p>
        </p:txBody>
      </p:sp>
      <p:pic>
        <p:nvPicPr>
          <p:cNvPr id="243" name="Google Shape;243;p36"/>
          <p:cNvPicPr preferRelativeResize="0"/>
          <p:nvPr/>
        </p:nvPicPr>
        <p:blipFill>
          <a:blip r:embed="rId3">
            <a:alphaModFix/>
          </a:blip>
          <a:stretch>
            <a:fillRect/>
          </a:stretch>
        </p:blipFill>
        <p:spPr>
          <a:xfrm>
            <a:off x="390775" y="3043025"/>
            <a:ext cx="3667125" cy="1352550"/>
          </a:xfrm>
          <a:prstGeom prst="rect">
            <a:avLst/>
          </a:prstGeom>
          <a:noFill/>
          <a:ln>
            <a:noFill/>
          </a:ln>
        </p:spPr>
      </p:pic>
      <p:sp>
        <p:nvSpPr>
          <p:cNvPr id="244" name="Google Shape;244;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7"/>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
                <a:latin typeface="Arial"/>
                <a:ea typeface="Arial"/>
                <a:cs typeface="Arial"/>
                <a:sym typeface="Arial"/>
              </a:rPr>
              <a:t>Application: Parsing</a:t>
            </a:r>
            <a:endParaRPr/>
          </a:p>
        </p:txBody>
      </p:sp>
      <p:sp>
        <p:nvSpPr>
          <p:cNvPr id="251" name="Google Shape;251;p37"/>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Font typeface="Arial"/>
              <a:buNone/>
            </a:pPr>
            <a:r>
              <a:rPr lang="en">
                <a:latin typeface="Arial"/>
                <a:ea typeface="Arial"/>
                <a:cs typeface="Arial"/>
                <a:sym typeface="Arial"/>
              </a:rPr>
              <a:t>	Most parsing uses stacks</a:t>
            </a:r>
            <a:endParaRPr/>
          </a:p>
          <a:p>
            <a:pPr indent="-342900" lvl="0" marL="342900" rtl="0" algn="l">
              <a:spcBef>
                <a:spcPts val="400"/>
              </a:spcBef>
              <a:spcAft>
                <a:spcPts val="0"/>
              </a:spcAft>
              <a:buClr>
                <a:schemeClr val="dk1"/>
              </a:buClr>
              <a:buSzPts val="2000"/>
              <a:buFont typeface="Arial"/>
              <a:buNone/>
            </a:pPr>
            <a:r>
              <a:t/>
            </a:r>
            <a:endParaRPr>
              <a:latin typeface="Arial"/>
              <a:ea typeface="Arial"/>
              <a:cs typeface="Arial"/>
              <a:sym typeface="Arial"/>
            </a:endParaRPr>
          </a:p>
          <a:p>
            <a:pPr indent="-342900" lvl="0" marL="342900" rtl="0" algn="l">
              <a:spcBef>
                <a:spcPts val="400"/>
              </a:spcBef>
              <a:spcAft>
                <a:spcPts val="0"/>
              </a:spcAft>
              <a:buClr>
                <a:schemeClr val="dk1"/>
              </a:buClr>
              <a:buSzPts val="2000"/>
              <a:buFont typeface="Arial"/>
              <a:buNone/>
            </a:pPr>
            <a:r>
              <a:rPr lang="en">
                <a:latin typeface="Arial"/>
                <a:ea typeface="Arial"/>
                <a:cs typeface="Arial"/>
                <a:sym typeface="Arial"/>
              </a:rPr>
              <a:t>	Examples includes:</a:t>
            </a:r>
            <a:endParaRPr/>
          </a:p>
          <a:p>
            <a:pPr indent="-285750" lvl="1" marL="742950" rtl="0" algn="l">
              <a:spcBef>
                <a:spcPts val="360"/>
              </a:spcBef>
              <a:spcAft>
                <a:spcPts val="0"/>
              </a:spcAft>
              <a:buClr>
                <a:schemeClr val="dk1"/>
              </a:buClr>
              <a:buSzPts val="1800"/>
              <a:buChar char="○"/>
            </a:pPr>
            <a:r>
              <a:rPr lang="en">
                <a:latin typeface="Arial"/>
                <a:ea typeface="Arial"/>
                <a:cs typeface="Arial"/>
                <a:sym typeface="Arial"/>
              </a:rPr>
              <a:t>Matching tags in XHTML</a:t>
            </a:r>
            <a:endParaRPr/>
          </a:p>
          <a:p>
            <a:pPr indent="-285750" lvl="1" marL="742950" rtl="0" algn="l">
              <a:spcBef>
                <a:spcPts val="360"/>
              </a:spcBef>
              <a:spcAft>
                <a:spcPts val="0"/>
              </a:spcAft>
              <a:buClr>
                <a:schemeClr val="dk1"/>
              </a:buClr>
              <a:buSzPts val="1800"/>
              <a:buChar char="○"/>
            </a:pPr>
            <a:r>
              <a:rPr lang="en">
                <a:latin typeface="Arial"/>
                <a:ea typeface="Arial"/>
                <a:cs typeface="Arial"/>
                <a:sym typeface="Arial"/>
              </a:rPr>
              <a:t>In C++, matching</a:t>
            </a:r>
            <a:endParaRPr/>
          </a:p>
          <a:p>
            <a:pPr indent="-228600" lvl="2" marL="1143000" rtl="0" algn="l">
              <a:spcBef>
                <a:spcPts val="320"/>
              </a:spcBef>
              <a:spcAft>
                <a:spcPts val="0"/>
              </a:spcAft>
              <a:buClr>
                <a:schemeClr val="dk1"/>
              </a:buClr>
              <a:buSzPts val="1600"/>
              <a:buChar char="■"/>
            </a:pPr>
            <a:r>
              <a:rPr lang="en">
                <a:latin typeface="Arial"/>
                <a:ea typeface="Arial"/>
                <a:cs typeface="Arial"/>
                <a:sym typeface="Arial"/>
              </a:rPr>
              <a:t>parentheses	 </a:t>
            </a:r>
            <a:r>
              <a:rPr b="1" lang="en">
                <a:latin typeface="Courier New"/>
                <a:ea typeface="Courier New"/>
                <a:cs typeface="Courier New"/>
                <a:sym typeface="Courier New"/>
              </a:rPr>
              <a:t>( ... )</a:t>
            </a:r>
            <a:endParaRPr/>
          </a:p>
          <a:p>
            <a:pPr indent="-228600" lvl="2" marL="1143000" rtl="0" algn="l">
              <a:spcBef>
                <a:spcPts val="320"/>
              </a:spcBef>
              <a:spcAft>
                <a:spcPts val="0"/>
              </a:spcAft>
              <a:buClr>
                <a:schemeClr val="dk1"/>
              </a:buClr>
              <a:buSzPts val="1600"/>
              <a:buChar char="■"/>
            </a:pPr>
            <a:r>
              <a:rPr lang="en">
                <a:latin typeface="Arial"/>
                <a:ea typeface="Arial"/>
                <a:cs typeface="Arial"/>
                <a:sym typeface="Arial"/>
              </a:rPr>
              <a:t>brackets, and	 </a:t>
            </a:r>
            <a:r>
              <a:rPr b="1" lang="en">
                <a:latin typeface="Courier New"/>
                <a:ea typeface="Courier New"/>
                <a:cs typeface="Courier New"/>
                <a:sym typeface="Courier New"/>
              </a:rPr>
              <a:t>[ ... ]</a:t>
            </a:r>
            <a:endParaRPr>
              <a:latin typeface="Arial"/>
              <a:ea typeface="Arial"/>
              <a:cs typeface="Arial"/>
              <a:sym typeface="Arial"/>
            </a:endParaRPr>
          </a:p>
          <a:p>
            <a:pPr indent="-228600" lvl="2" marL="1143000" rtl="0" algn="l">
              <a:spcBef>
                <a:spcPts val="320"/>
              </a:spcBef>
              <a:spcAft>
                <a:spcPts val="0"/>
              </a:spcAft>
              <a:buClr>
                <a:schemeClr val="dk1"/>
              </a:buClr>
              <a:buSzPts val="1600"/>
              <a:buChar char="■"/>
            </a:pPr>
            <a:r>
              <a:rPr lang="en">
                <a:latin typeface="Arial"/>
                <a:ea typeface="Arial"/>
                <a:cs typeface="Arial"/>
                <a:sym typeface="Arial"/>
              </a:rPr>
              <a:t>braces	 </a:t>
            </a:r>
            <a:r>
              <a:rPr b="1" lang="en">
                <a:latin typeface="Courier New"/>
                <a:ea typeface="Courier New"/>
                <a:cs typeface="Courier New"/>
                <a:sym typeface="Courier New"/>
              </a:rPr>
              <a:t>{ ... }</a:t>
            </a:r>
            <a:endParaRPr>
              <a:latin typeface="Arial"/>
              <a:ea typeface="Arial"/>
              <a:cs typeface="Arial"/>
              <a:sym typeface="Arial"/>
            </a:endParaRPr>
          </a:p>
          <a:p>
            <a:pPr indent="-285750" lvl="1" marL="742950" rtl="0" algn="l">
              <a:spcBef>
                <a:spcPts val="360"/>
              </a:spcBef>
              <a:spcAft>
                <a:spcPts val="0"/>
              </a:spcAft>
              <a:buClr>
                <a:schemeClr val="dk1"/>
              </a:buClr>
              <a:buSzPts val="1800"/>
              <a:buFont typeface="Arial"/>
              <a:buNone/>
            </a:pPr>
            <a:r>
              <a:rPr lang="en">
                <a:latin typeface="Arial"/>
                <a:ea typeface="Arial"/>
                <a:cs typeface="Arial"/>
                <a:sym typeface="Arial"/>
              </a:rPr>
              <a:t>	</a:t>
            </a:r>
            <a:endParaRPr/>
          </a:p>
        </p:txBody>
      </p:sp>
      <p:sp>
        <p:nvSpPr>
          <p:cNvPr id="252" name="Google Shape;252;p37"/>
          <p:cNvSpPr txBox="1"/>
          <p:nvPr/>
        </p:nvSpPr>
        <p:spPr>
          <a:xfrm>
            <a:off x="179388" y="567333"/>
            <a:ext cx="698500" cy="276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3.2.5</a:t>
            </a:r>
            <a:endParaRPr/>
          </a:p>
        </p:txBody>
      </p:sp>
      <p:sp>
        <p:nvSpPr>
          <p:cNvPr id="253" name="Google Shape;253;p3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8"/>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
                <a:latin typeface="Arial"/>
                <a:ea typeface="Arial"/>
                <a:cs typeface="Arial"/>
                <a:sym typeface="Arial"/>
              </a:rPr>
              <a:t>Parsing XHTML</a:t>
            </a:r>
            <a:endParaRPr/>
          </a:p>
        </p:txBody>
      </p:sp>
      <p:sp>
        <p:nvSpPr>
          <p:cNvPr id="260" name="Google Shape;260;p38"/>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Font typeface="Arial"/>
              <a:buNone/>
            </a:pPr>
            <a:r>
              <a:rPr lang="en">
                <a:latin typeface="Arial"/>
                <a:ea typeface="Arial"/>
                <a:cs typeface="Arial"/>
                <a:sym typeface="Arial"/>
              </a:rPr>
              <a:t>	The first example will demonstrate parsing XHTML</a:t>
            </a:r>
            <a:endParaRPr/>
          </a:p>
          <a:p>
            <a:pPr indent="-342900" lvl="0" marL="342900" rtl="0" algn="l">
              <a:spcBef>
                <a:spcPts val="400"/>
              </a:spcBef>
              <a:spcAft>
                <a:spcPts val="0"/>
              </a:spcAft>
              <a:buClr>
                <a:schemeClr val="dk1"/>
              </a:buClr>
              <a:buSzPts val="2000"/>
              <a:buFont typeface="Arial"/>
              <a:buNone/>
            </a:pPr>
            <a:r>
              <a:t/>
            </a:r>
            <a:endParaRPr>
              <a:latin typeface="Arial"/>
              <a:ea typeface="Arial"/>
              <a:cs typeface="Arial"/>
              <a:sym typeface="Arial"/>
            </a:endParaRPr>
          </a:p>
          <a:p>
            <a:pPr indent="-342900" lvl="0" marL="342900" rtl="0" algn="l">
              <a:spcBef>
                <a:spcPts val="400"/>
              </a:spcBef>
              <a:spcAft>
                <a:spcPts val="0"/>
              </a:spcAft>
              <a:buClr>
                <a:schemeClr val="dk1"/>
              </a:buClr>
              <a:buSzPts val="2000"/>
              <a:buFont typeface="Arial"/>
              <a:buNone/>
            </a:pPr>
            <a:r>
              <a:rPr lang="en">
                <a:latin typeface="Arial"/>
                <a:ea typeface="Arial"/>
                <a:cs typeface="Arial"/>
                <a:sym typeface="Arial"/>
              </a:rPr>
              <a:t>	We will show how stacks may be used to parse an XHTML document</a:t>
            </a:r>
            <a:endParaRPr/>
          </a:p>
          <a:p>
            <a:pPr indent="-342900" lvl="0" marL="342900" rtl="0" algn="l">
              <a:spcBef>
                <a:spcPts val="400"/>
              </a:spcBef>
              <a:spcAft>
                <a:spcPts val="0"/>
              </a:spcAft>
              <a:buClr>
                <a:schemeClr val="dk1"/>
              </a:buClr>
              <a:buSzPts val="2000"/>
              <a:buFont typeface="Arial"/>
              <a:buNone/>
            </a:pPr>
            <a:r>
              <a:t/>
            </a:r>
            <a:endParaRPr>
              <a:latin typeface="Arial"/>
              <a:ea typeface="Arial"/>
              <a:cs typeface="Arial"/>
              <a:sym typeface="Arial"/>
            </a:endParaRPr>
          </a:p>
          <a:p>
            <a:pPr indent="-342900" lvl="0" marL="342900" rtl="0" algn="l">
              <a:spcBef>
                <a:spcPts val="400"/>
              </a:spcBef>
              <a:spcAft>
                <a:spcPts val="0"/>
              </a:spcAft>
              <a:buClr>
                <a:schemeClr val="dk1"/>
              </a:buClr>
              <a:buSzPts val="2000"/>
              <a:buFont typeface="Arial"/>
              <a:buNone/>
            </a:pPr>
            <a:r>
              <a:rPr lang="en">
                <a:latin typeface="Arial"/>
                <a:ea typeface="Arial"/>
                <a:cs typeface="Arial"/>
                <a:sym typeface="Arial"/>
              </a:rPr>
              <a:t>	You will use XHTML (and more generally XML and other markup languages) in the workplace</a:t>
            </a:r>
            <a:endParaRPr/>
          </a:p>
        </p:txBody>
      </p:sp>
      <p:sp>
        <p:nvSpPr>
          <p:cNvPr id="261" name="Google Shape;261;p38"/>
          <p:cNvSpPr txBox="1"/>
          <p:nvPr/>
        </p:nvSpPr>
        <p:spPr>
          <a:xfrm>
            <a:off x="179388" y="567333"/>
            <a:ext cx="890587" cy="276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3.2.5.1</a:t>
            </a:r>
            <a:endParaRPr/>
          </a:p>
        </p:txBody>
      </p:sp>
      <p:sp>
        <p:nvSpPr>
          <p:cNvPr id="262" name="Google Shape;262;p3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9"/>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
                <a:latin typeface="Arial"/>
                <a:ea typeface="Arial"/>
                <a:cs typeface="Arial"/>
                <a:sym typeface="Arial"/>
              </a:rPr>
              <a:t>Parsing XHTML</a:t>
            </a:r>
            <a:endParaRPr/>
          </a:p>
        </p:txBody>
      </p:sp>
      <p:sp>
        <p:nvSpPr>
          <p:cNvPr id="269" name="Google Shape;269;p39"/>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Font typeface="Arial"/>
              <a:buNone/>
            </a:pPr>
            <a:r>
              <a:rPr lang="en">
                <a:latin typeface="Arial"/>
                <a:ea typeface="Arial"/>
                <a:cs typeface="Arial"/>
                <a:sym typeface="Arial"/>
              </a:rPr>
              <a:t>	A </a:t>
            </a:r>
            <a:r>
              <a:rPr i="1" lang="en">
                <a:latin typeface="Arial"/>
                <a:ea typeface="Arial"/>
                <a:cs typeface="Arial"/>
                <a:sym typeface="Arial"/>
              </a:rPr>
              <a:t>markup language</a:t>
            </a:r>
            <a:r>
              <a:rPr lang="en">
                <a:latin typeface="Arial"/>
                <a:ea typeface="Arial"/>
                <a:cs typeface="Arial"/>
                <a:sym typeface="Arial"/>
              </a:rPr>
              <a:t> is a means of annotating a document to given context to the text</a:t>
            </a:r>
            <a:endParaRPr/>
          </a:p>
          <a:p>
            <a:pPr indent="-285750" lvl="1" marL="742950" rtl="0" algn="l">
              <a:spcBef>
                <a:spcPts val="360"/>
              </a:spcBef>
              <a:spcAft>
                <a:spcPts val="0"/>
              </a:spcAft>
              <a:buClr>
                <a:schemeClr val="dk1"/>
              </a:buClr>
              <a:buSzPts val="1800"/>
              <a:buChar char="○"/>
            </a:pPr>
            <a:r>
              <a:rPr lang="en">
                <a:latin typeface="Arial"/>
                <a:ea typeface="Arial"/>
                <a:cs typeface="Arial"/>
                <a:sym typeface="Arial"/>
              </a:rPr>
              <a:t>The annotations give information about the structure or presentation of the text</a:t>
            </a:r>
            <a:endParaRPr/>
          </a:p>
          <a:p>
            <a:pPr indent="-215900" lvl="0" marL="342900" rtl="0" algn="l">
              <a:spcBef>
                <a:spcPts val="400"/>
              </a:spcBef>
              <a:spcAft>
                <a:spcPts val="0"/>
              </a:spcAft>
              <a:buClr>
                <a:schemeClr val="dk1"/>
              </a:buClr>
              <a:buSzPts val="2000"/>
              <a:buNone/>
            </a:pPr>
            <a:r>
              <a:t/>
            </a:r>
            <a:endParaRPr>
              <a:latin typeface="Arial"/>
              <a:ea typeface="Arial"/>
              <a:cs typeface="Arial"/>
              <a:sym typeface="Arial"/>
            </a:endParaRPr>
          </a:p>
          <a:p>
            <a:pPr indent="-342900" lvl="0" marL="342900" rtl="0" algn="l">
              <a:spcBef>
                <a:spcPts val="400"/>
              </a:spcBef>
              <a:spcAft>
                <a:spcPts val="0"/>
              </a:spcAft>
              <a:buClr>
                <a:schemeClr val="dk1"/>
              </a:buClr>
              <a:buSzPts val="2000"/>
              <a:buFont typeface="Arial"/>
              <a:buNone/>
            </a:pPr>
            <a:r>
              <a:rPr lang="en">
                <a:latin typeface="Arial"/>
                <a:ea typeface="Arial"/>
                <a:cs typeface="Arial"/>
                <a:sym typeface="Arial"/>
              </a:rPr>
              <a:t>	The best known example is HTML, or HyperText Markup Language</a:t>
            </a:r>
            <a:endParaRPr/>
          </a:p>
          <a:p>
            <a:pPr indent="-285750" lvl="1" marL="742950" rtl="0" algn="l">
              <a:spcBef>
                <a:spcPts val="360"/>
              </a:spcBef>
              <a:spcAft>
                <a:spcPts val="0"/>
              </a:spcAft>
              <a:buClr>
                <a:schemeClr val="dk1"/>
              </a:buClr>
              <a:buSzPts val="1800"/>
              <a:buChar char="○"/>
            </a:pPr>
            <a:r>
              <a:rPr lang="en">
                <a:latin typeface="Arial"/>
                <a:ea typeface="Arial"/>
                <a:cs typeface="Arial"/>
                <a:sym typeface="Arial"/>
              </a:rPr>
              <a:t>We will look at XHTML</a:t>
            </a:r>
            <a:endParaRPr/>
          </a:p>
        </p:txBody>
      </p:sp>
      <p:sp>
        <p:nvSpPr>
          <p:cNvPr id="270" name="Google Shape;270;p39"/>
          <p:cNvSpPr txBox="1"/>
          <p:nvPr/>
        </p:nvSpPr>
        <p:spPr>
          <a:xfrm>
            <a:off x="179388" y="567333"/>
            <a:ext cx="890587" cy="276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3.2.5.1</a:t>
            </a:r>
            <a:endParaRPr/>
          </a:p>
        </p:txBody>
      </p:sp>
      <p:sp>
        <p:nvSpPr>
          <p:cNvPr id="271" name="Google Shape;271;p3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0"/>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
                <a:latin typeface="Arial"/>
                <a:ea typeface="Arial"/>
                <a:cs typeface="Arial"/>
                <a:sym typeface="Arial"/>
              </a:rPr>
              <a:t>Parsing XHTML</a:t>
            </a:r>
            <a:endParaRPr/>
          </a:p>
        </p:txBody>
      </p:sp>
      <p:sp>
        <p:nvSpPr>
          <p:cNvPr id="278" name="Google Shape;278;p40"/>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Font typeface="Arial"/>
              <a:buNone/>
            </a:pPr>
            <a:r>
              <a:rPr lang="en">
                <a:latin typeface="Arial"/>
                <a:ea typeface="Arial"/>
                <a:cs typeface="Arial"/>
                <a:sym typeface="Arial"/>
              </a:rPr>
              <a:t>	XHTML is made of nested</a:t>
            </a:r>
            <a:endParaRPr/>
          </a:p>
          <a:p>
            <a:pPr indent="-285750" lvl="1" marL="742950" rtl="0" algn="l">
              <a:spcBef>
                <a:spcPts val="360"/>
              </a:spcBef>
              <a:spcAft>
                <a:spcPts val="0"/>
              </a:spcAft>
              <a:buClr>
                <a:schemeClr val="dk1"/>
              </a:buClr>
              <a:buSzPts val="1800"/>
              <a:buChar char="○"/>
            </a:pPr>
            <a:r>
              <a:rPr i="1" lang="en">
                <a:latin typeface="Arial"/>
                <a:ea typeface="Arial"/>
                <a:cs typeface="Arial"/>
                <a:sym typeface="Arial"/>
              </a:rPr>
              <a:t>opening tags</a:t>
            </a:r>
            <a:r>
              <a:rPr lang="en">
                <a:latin typeface="Arial"/>
                <a:ea typeface="Arial"/>
                <a:cs typeface="Arial"/>
                <a:sym typeface="Arial"/>
              </a:rPr>
              <a:t>, e.g., </a:t>
            </a:r>
            <a:r>
              <a:rPr lang="en">
                <a:solidFill>
                  <a:srgbClr val="00B0F0"/>
                </a:solidFill>
                <a:latin typeface="Consolas"/>
                <a:ea typeface="Consolas"/>
                <a:cs typeface="Consolas"/>
                <a:sym typeface="Consolas"/>
              </a:rPr>
              <a:t>&lt;some_identifier&gt;</a:t>
            </a:r>
            <a:r>
              <a:rPr lang="en">
                <a:latin typeface="Arial"/>
                <a:ea typeface="Arial"/>
                <a:cs typeface="Arial"/>
                <a:sym typeface="Arial"/>
              </a:rPr>
              <a:t>, and</a:t>
            </a:r>
            <a:endParaRPr b="1" sz="2400">
              <a:latin typeface="Courier New"/>
              <a:ea typeface="Courier New"/>
              <a:cs typeface="Courier New"/>
              <a:sym typeface="Courier New"/>
            </a:endParaRPr>
          </a:p>
          <a:p>
            <a:pPr indent="-285750" lvl="1" marL="742950" rtl="0" algn="l">
              <a:spcBef>
                <a:spcPts val="360"/>
              </a:spcBef>
              <a:spcAft>
                <a:spcPts val="0"/>
              </a:spcAft>
              <a:buClr>
                <a:schemeClr val="dk1"/>
              </a:buClr>
              <a:buSzPts val="1800"/>
              <a:buChar char="○"/>
            </a:pPr>
            <a:r>
              <a:rPr lang="en">
                <a:latin typeface="Arial"/>
                <a:ea typeface="Arial"/>
                <a:cs typeface="Arial"/>
                <a:sym typeface="Arial"/>
              </a:rPr>
              <a:t>matching </a:t>
            </a:r>
            <a:r>
              <a:rPr i="1" lang="en">
                <a:latin typeface="Arial"/>
                <a:ea typeface="Arial"/>
                <a:cs typeface="Arial"/>
                <a:sym typeface="Arial"/>
              </a:rPr>
              <a:t>closing tags</a:t>
            </a:r>
            <a:r>
              <a:rPr lang="en">
                <a:latin typeface="Arial"/>
                <a:ea typeface="Arial"/>
                <a:cs typeface="Arial"/>
                <a:sym typeface="Arial"/>
              </a:rPr>
              <a:t>, e.g., </a:t>
            </a:r>
            <a:r>
              <a:rPr lang="en">
                <a:solidFill>
                  <a:srgbClr val="FF0000"/>
                </a:solidFill>
                <a:latin typeface="Consolas"/>
                <a:ea typeface="Consolas"/>
                <a:cs typeface="Consolas"/>
                <a:sym typeface="Consolas"/>
              </a:rPr>
              <a:t>&lt;/some_identifier&gt;</a:t>
            </a:r>
            <a:endParaRPr/>
          </a:p>
          <a:p>
            <a:pPr indent="-228600" lvl="2" marL="1143000" rtl="0" algn="l">
              <a:spcBef>
                <a:spcPts val="320"/>
              </a:spcBef>
              <a:spcAft>
                <a:spcPts val="0"/>
              </a:spcAft>
              <a:buClr>
                <a:srgbClr val="00B0F0"/>
              </a:buClr>
              <a:buSzPts val="1600"/>
              <a:buFont typeface="Consolas"/>
              <a:buNone/>
            </a:pPr>
            <a:r>
              <a:rPr lang="en">
                <a:solidFill>
                  <a:srgbClr val="00B0F0"/>
                </a:solidFill>
                <a:latin typeface="Consolas"/>
                <a:ea typeface="Consolas"/>
                <a:cs typeface="Consolas"/>
                <a:sym typeface="Consolas"/>
              </a:rPr>
              <a:t>&lt;html&gt;</a:t>
            </a:r>
            <a:endParaRPr/>
          </a:p>
          <a:p>
            <a:pPr indent="-228600" lvl="2" marL="1143000" rtl="0" algn="l">
              <a:spcBef>
                <a:spcPts val="320"/>
              </a:spcBef>
              <a:spcAft>
                <a:spcPts val="0"/>
              </a:spcAft>
              <a:buClr>
                <a:srgbClr val="00B0F0"/>
              </a:buClr>
              <a:buSzPts val="1600"/>
              <a:buFont typeface="Consolas"/>
              <a:buNone/>
            </a:pPr>
            <a:r>
              <a:rPr lang="en">
                <a:solidFill>
                  <a:srgbClr val="00B0F0"/>
                </a:solidFill>
                <a:latin typeface="Consolas"/>
                <a:ea typeface="Consolas"/>
                <a:cs typeface="Consolas"/>
                <a:sym typeface="Consolas"/>
              </a:rPr>
              <a:t>	&lt;head&gt;&lt;title&gt;</a:t>
            </a:r>
            <a:r>
              <a:rPr lang="en">
                <a:latin typeface="Consolas"/>
                <a:ea typeface="Consolas"/>
                <a:cs typeface="Consolas"/>
                <a:sym typeface="Consolas"/>
              </a:rPr>
              <a:t>Hello</a:t>
            </a:r>
            <a:r>
              <a:rPr lang="en">
                <a:solidFill>
                  <a:srgbClr val="FF0000"/>
                </a:solidFill>
                <a:latin typeface="Consolas"/>
                <a:ea typeface="Consolas"/>
                <a:cs typeface="Consolas"/>
                <a:sym typeface="Consolas"/>
              </a:rPr>
              <a:t>&lt;/title&gt;&lt;/head&gt;</a:t>
            </a:r>
            <a:endParaRPr/>
          </a:p>
          <a:p>
            <a:pPr indent="-228600" lvl="2" marL="1143000" rtl="0" algn="l">
              <a:spcBef>
                <a:spcPts val="320"/>
              </a:spcBef>
              <a:spcAft>
                <a:spcPts val="0"/>
              </a:spcAft>
              <a:buClr>
                <a:schemeClr val="dk1"/>
              </a:buClr>
              <a:buSzPts val="1600"/>
              <a:buFont typeface="Consolas"/>
              <a:buNone/>
            </a:pPr>
            <a:r>
              <a:rPr lang="en">
                <a:latin typeface="Consolas"/>
                <a:ea typeface="Consolas"/>
                <a:cs typeface="Consolas"/>
                <a:sym typeface="Consolas"/>
              </a:rPr>
              <a:t>	</a:t>
            </a:r>
            <a:r>
              <a:rPr lang="en">
                <a:solidFill>
                  <a:srgbClr val="00B0F0"/>
                </a:solidFill>
                <a:latin typeface="Consolas"/>
                <a:ea typeface="Consolas"/>
                <a:cs typeface="Consolas"/>
                <a:sym typeface="Consolas"/>
              </a:rPr>
              <a:t>&lt;body&gt;&lt;p&gt;</a:t>
            </a:r>
            <a:r>
              <a:rPr lang="en">
                <a:latin typeface="Consolas"/>
                <a:ea typeface="Consolas"/>
                <a:cs typeface="Consolas"/>
                <a:sym typeface="Consolas"/>
              </a:rPr>
              <a:t>This appears in the </a:t>
            </a:r>
            <a:r>
              <a:rPr lang="en">
                <a:solidFill>
                  <a:srgbClr val="00B0F0"/>
                </a:solidFill>
                <a:latin typeface="Consolas"/>
                <a:ea typeface="Consolas"/>
                <a:cs typeface="Consolas"/>
                <a:sym typeface="Consolas"/>
              </a:rPr>
              <a:t>&lt;i&gt;</a:t>
            </a:r>
            <a:r>
              <a:rPr lang="en">
                <a:latin typeface="Consolas"/>
                <a:ea typeface="Consolas"/>
                <a:cs typeface="Consolas"/>
                <a:sym typeface="Consolas"/>
              </a:rPr>
              <a:t>browser</a:t>
            </a:r>
            <a:r>
              <a:rPr lang="en">
                <a:solidFill>
                  <a:srgbClr val="FF0000"/>
                </a:solidFill>
                <a:latin typeface="Consolas"/>
                <a:ea typeface="Consolas"/>
                <a:cs typeface="Consolas"/>
                <a:sym typeface="Consolas"/>
              </a:rPr>
              <a:t>&lt;/i&gt;</a:t>
            </a:r>
            <a:r>
              <a:rPr lang="en">
                <a:latin typeface="Consolas"/>
                <a:ea typeface="Consolas"/>
                <a:cs typeface="Consolas"/>
                <a:sym typeface="Consolas"/>
              </a:rPr>
              <a:t>.</a:t>
            </a:r>
            <a:r>
              <a:rPr lang="en">
                <a:solidFill>
                  <a:srgbClr val="FF0000"/>
                </a:solidFill>
                <a:latin typeface="Consolas"/>
                <a:ea typeface="Consolas"/>
                <a:cs typeface="Consolas"/>
                <a:sym typeface="Consolas"/>
              </a:rPr>
              <a:t>&lt;/p&gt;&lt;/body&gt;</a:t>
            </a:r>
            <a:endParaRPr/>
          </a:p>
          <a:p>
            <a:pPr indent="-228600" lvl="2" marL="1143000" rtl="0" algn="l">
              <a:spcBef>
                <a:spcPts val="320"/>
              </a:spcBef>
              <a:spcAft>
                <a:spcPts val="0"/>
              </a:spcAft>
              <a:buClr>
                <a:srgbClr val="FF0000"/>
              </a:buClr>
              <a:buSzPts val="1600"/>
              <a:buFont typeface="Consolas"/>
              <a:buNone/>
            </a:pPr>
            <a:r>
              <a:rPr lang="en">
                <a:solidFill>
                  <a:srgbClr val="FF0000"/>
                </a:solidFill>
                <a:latin typeface="Consolas"/>
                <a:ea typeface="Consolas"/>
                <a:cs typeface="Consolas"/>
                <a:sym typeface="Consolas"/>
              </a:rPr>
              <a:t>&lt;/html&gt;</a:t>
            </a:r>
            <a:endParaRPr/>
          </a:p>
        </p:txBody>
      </p:sp>
      <p:sp>
        <p:nvSpPr>
          <p:cNvPr id="279" name="Google Shape;279;p40"/>
          <p:cNvSpPr txBox="1"/>
          <p:nvPr/>
        </p:nvSpPr>
        <p:spPr>
          <a:xfrm>
            <a:off x="179388" y="567333"/>
            <a:ext cx="890587" cy="276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3.2.5.1</a:t>
            </a:r>
            <a:endParaRPr/>
          </a:p>
        </p:txBody>
      </p:sp>
      <p:sp>
        <p:nvSpPr>
          <p:cNvPr id="280" name="Google Shape;280;p4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1"/>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
                <a:latin typeface="Arial"/>
                <a:ea typeface="Arial"/>
                <a:cs typeface="Arial"/>
                <a:sym typeface="Arial"/>
              </a:rPr>
              <a:t>Parsing XHTML</a:t>
            </a:r>
            <a:endParaRPr/>
          </a:p>
        </p:txBody>
      </p:sp>
      <p:sp>
        <p:nvSpPr>
          <p:cNvPr id="287" name="Google Shape;287;p41"/>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Font typeface="Arial"/>
              <a:buNone/>
            </a:pPr>
            <a:r>
              <a:rPr i="1" lang="en">
                <a:latin typeface="Arial"/>
                <a:ea typeface="Arial"/>
                <a:cs typeface="Arial"/>
                <a:sym typeface="Arial"/>
              </a:rPr>
              <a:t>	Nesting</a:t>
            </a:r>
            <a:r>
              <a:rPr lang="en">
                <a:latin typeface="Arial"/>
                <a:ea typeface="Arial"/>
                <a:cs typeface="Arial"/>
                <a:sym typeface="Arial"/>
              </a:rPr>
              <a:t> indicates that any closing tag must match the most </a:t>
            </a:r>
            <a:r>
              <a:rPr lang="en" u="sng">
                <a:latin typeface="Arial"/>
                <a:ea typeface="Arial"/>
                <a:cs typeface="Arial"/>
                <a:sym typeface="Arial"/>
              </a:rPr>
              <a:t>recent</a:t>
            </a:r>
            <a:r>
              <a:rPr lang="en">
                <a:latin typeface="Arial"/>
                <a:ea typeface="Arial"/>
                <a:cs typeface="Arial"/>
                <a:sym typeface="Arial"/>
              </a:rPr>
              <a:t> opening tag</a:t>
            </a:r>
            <a:endParaRPr/>
          </a:p>
          <a:p>
            <a:pPr indent="-342900" lvl="0" marL="342900" rtl="0" algn="l">
              <a:spcBef>
                <a:spcPts val="400"/>
              </a:spcBef>
              <a:spcAft>
                <a:spcPts val="0"/>
              </a:spcAft>
              <a:buClr>
                <a:schemeClr val="dk1"/>
              </a:buClr>
              <a:buSzPts val="2000"/>
              <a:buFont typeface="Arial"/>
              <a:buNone/>
            </a:pPr>
            <a:r>
              <a:t/>
            </a:r>
            <a:endParaRPr>
              <a:latin typeface="Arial"/>
              <a:ea typeface="Arial"/>
              <a:cs typeface="Arial"/>
              <a:sym typeface="Arial"/>
            </a:endParaRPr>
          </a:p>
          <a:p>
            <a:pPr indent="-342900" lvl="0" marL="342900" rtl="0" algn="l">
              <a:spcBef>
                <a:spcPts val="400"/>
              </a:spcBef>
              <a:spcAft>
                <a:spcPts val="0"/>
              </a:spcAft>
              <a:buClr>
                <a:schemeClr val="dk1"/>
              </a:buClr>
              <a:buSzPts val="2000"/>
              <a:buFont typeface="Arial"/>
              <a:buNone/>
            </a:pPr>
            <a:r>
              <a:rPr lang="en">
                <a:latin typeface="Arial"/>
                <a:ea typeface="Arial"/>
                <a:cs typeface="Arial"/>
                <a:sym typeface="Arial"/>
              </a:rPr>
              <a:t>	Strategy for parsing XHTML:</a:t>
            </a:r>
            <a:endParaRPr/>
          </a:p>
          <a:p>
            <a:pPr indent="-285750" lvl="1" marL="742950" rtl="0" algn="l">
              <a:spcBef>
                <a:spcPts val="360"/>
              </a:spcBef>
              <a:spcAft>
                <a:spcPts val="0"/>
              </a:spcAft>
              <a:buClr>
                <a:schemeClr val="dk1"/>
              </a:buClr>
              <a:buSzPts val="1800"/>
              <a:buChar char="○"/>
            </a:pPr>
            <a:r>
              <a:rPr lang="en">
                <a:latin typeface="Arial"/>
                <a:ea typeface="Arial"/>
                <a:cs typeface="Arial"/>
                <a:sym typeface="Arial"/>
              </a:rPr>
              <a:t>read though the XHTML linearly</a:t>
            </a:r>
            <a:endParaRPr/>
          </a:p>
          <a:p>
            <a:pPr indent="-285750" lvl="1" marL="742950" rtl="0" algn="l">
              <a:spcBef>
                <a:spcPts val="360"/>
              </a:spcBef>
              <a:spcAft>
                <a:spcPts val="0"/>
              </a:spcAft>
              <a:buClr>
                <a:schemeClr val="dk1"/>
              </a:buClr>
              <a:buSzPts val="1800"/>
              <a:buChar char="○"/>
            </a:pPr>
            <a:r>
              <a:rPr lang="en">
                <a:latin typeface="Arial"/>
                <a:ea typeface="Arial"/>
                <a:cs typeface="Arial"/>
                <a:sym typeface="Arial"/>
              </a:rPr>
              <a:t>place the opening tags in a stack</a:t>
            </a:r>
            <a:endParaRPr/>
          </a:p>
          <a:p>
            <a:pPr indent="-285750" lvl="1" marL="742950" rtl="0" algn="l">
              <a:spcBef>
                <a:spcPts val="360"/>
              </a:spcBef>
              <a:spcAft>
                <a:spcPts val="0"/>
              </a:spcAft>
              <a:buClr>
                <a:schemeClr val="dk1"/>
              </a:buClr>
              <a:buSzPts val="1800"/>
              <a:buChar char="○"/>
            </a:pPr>
            <a:r>
              <a:rPr lang="en">
                <a:latin typeface="Arial"/>
                <a:ea typeface="Arial"/>
                <a:cs typeface="Arial"/>
                <a:sym typeface="Arial"/>
              </a:rPr>
              <a:t>when a closing tag is encountered, check that it matches what is on top of the stack and </a:t>
            </a:r>
            <a:endParaRPr/>
          </a:p>
        </p:txBody>
      </p:sp>
      <p:sp>
        <p:nvSpPr>
          <p:cNvPr id="288" name="Google Shape;288;p41"/>
          <p:cNvSpPr txBox="1"/>
          <p:nvPr/>
        </p:nvSpPr>
        <p:spPr>
          <a:xfrm>
            <a:off x="179388" y="567333"/>
            <a:ext cx="890587" cy="276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3.2.5.1</a:t>
            </a:r>
            <a:endParaRPr/>
          </a:p>
        </p:txBody>
      </p:sp>
      <p:sp>
        <p:nvSpPr>
          <p:cNvPr id="289" name="Google Shape;289;p41"/>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2"/>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
                <a:latin typeface="Arial"/>
                <a:ea typeface="Arial"/>
                <a:cs typeface="Arial"/>
                <a:sym typeface="Arial"/>
              </a:rPr>
              <a:t>Parsing XHTML</a:t>
            </a:r>
            <a:endParaRPr/>
          </a:p>
        </p:txBody>
      </p:sp>
      <p:sp>
        <p:nvSpPr>
          <p:cNvPr id="296" name="Google Shape;296;p42"/>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9900"/>
              </a:buClr>
              <a:buSzPts val="2000"/>
              <a:buFont typeface="Courier New"/>
              <a:buNone/>
            </a:pPr>
            <a:r>
              <a:rPr b="1" lang="en">
                <a:solidFill>
                  <a:srgbClr val="FF9900"/>
                </a:solidFill>
                <a:latin typeface="Courier New"/>
                <a:ea typeface="Courier New"/>
                <a:cs typeface="Courier New"/>
                <a:sym typeface="Courier New"/>
              </a:rPr>
              <a:t>&lt;html&gt;</a:t>
            </a:r>
            <a:endParaRPr/>
          </a:p>
          <a:p>
            <a:pPr indent="-342900" lvl="0" marL="342900" rtl="0" algn="l">
              <a:spcBef>
                <a:spcPts val="400"/>
              </a:spcBef>
              <a:spcAft>
                <a:spcPts val="0"/>
              </a:spcAft>
              <a:buClr>
                <a:schemeClr val="dk1"/>
              </a:buClr>
              <a:buSzPts val="2000"/>
              <a:buFont typeface="Courier New"/>
              <a:buNone/>
            </a:pPr>
            <a:r>
              <a:rPr b="1" lang="en">
                <a:latin typeface="Courier New"/>
                <a:ea typeface="Courier New"/>
                <a:cs typeface="Courier New"/>
                <a:sym typeface="Courier New"/>
              </a:rPr>
              <a:t>	</a:t>
            </a:r>
            <a:r>
              <a:rPr b="1" lang="en">
                <a:solidFill>
                  <a:srgbClr val="00B0F0"/>
                </a:solidFill>
                <a:latin typeface="Courier New"/>
                <a:ea typeface="Courier New"/>
                <a:cs typeface="Courier New"/>
                <a:sym typeface="Courier New"/>
              </a:rPr>
              <a:t>&lt;head&gt;&lt;title&gt;</a:t>
            </a:r>
            <a:r>
              <a:rPr b="1" lang="en">
                <a:latin typeface="Courier New"/>
                <a:ea typeface="Courier New"/>
                <a:cs typeface="Courier New"/>
                <a:sym typeface="Courier New"/>
              </a:rPr>
              <a:t>Hello</a:t>
            </a:r>
            <a:r>
              <a:rPr b="1" lang="en">
                <a:solidFill>
                  <a:srgbClr val="FF0000"/>
                </a:solidFill>
                <a:latin typeface="Courier New"/>
                <a:ea typeface="Courier New"/>
                <a:cs typeface="Courier New"/>
                <a:sym typeface="Courier New"/>
              </a:rPr>
              <a:t>&lt;/title&gt;&lt;/head&gt;</a:t>
            </a:r>
            <a:endParaRPr/>
          </a:p>
          <a:p>
            <a:pPr indent="-342900" lvl="0" marL="342900" rtl="0" algn="l">
              <a:spcBef>
                <a:spcPts val="400"/>
              </a:spcBef>
              <a:spcAft>
                <a:spcPts val="0"/>
              </a:spcAft>
              <a:buClr>
                <a:schemeClr val="dk1"/>
              </a:buClr>
              <a:buSzPts val="2000"/>
              <a:buFont typeface="Courier New"/>
              <a:buNone/>
            </a:pPr>
            <a:r>
              <a:rPr b="1" lang="en">
                <a:latin typeface="Courier New"/>
                <a:ea typeface="Courier New"/>
                <a:cs typeface="Courier New"/>
                <a:sym typeface="Courier New"/>
              </a:rPr>
              <a:t>	</a:t>
            </a:r>
            <a:r>
              <a:rPr b="1" lang="en">
                <a:solidFill>
                  <a:srgbClr val="00B0F0"/>
                </a:solidFill>
                <a:latin typeface="Courier New"/>
                <a:ea typeface="Courier New"/>
                <a:cs typeface="Courier New"/>
                <a:sym typeface="Courier New"/>
              </a:rPr>
              <a:t>&lt;body&gt;&lt;p&gt;</a:t>
            </a:r>
            <a:r>
              <a:rPr b="1" lang="en">
                <a:latin typeface="Courier New"/>
                <a:ea typeface="Courier New"/>
                <a:cs typeface="Courier New"/>
                <a:sym typeface="Courier New"/>
              </a:rPr>
              <a:t>This appears in the </a:t>
            </a:r>
            <a:r>
              <a:rPr b="1" lang="en">
                <a:solidFill>
                  <a:srgbClr val="00B0F0"/>
                </a:solidFill>
                <a:latin typeface="Courier New"/>
                <a:ea typeface="Courier New"/>
                <a:cs typeface="Courier New"/>
                <a:sym typeface="Courier New"/>
              </a:rPr>
              <a:t>&lt;i&gt;</a:t>
            </a:r>
            <a:r>
              <a:rPr b="1" lang="en">
                <a:latin typeface="Courier New"/>
                <a:ea typeface="Courier New"/>
                <a:cs typeface="Courier New"/>
                <a:sym typeface="Courier New"/>
              </a:rPr>
              <a:t>browser</a:t>
            </a:r>
            <a:r>
              <a:rPr b="1" lang="en">
                <a:solidFill>
                  <a:srgbClr val="FF0000"/>
                </a:solidFill>
                <a:latin typeface="Courier New"/>
                <a:ea typeface="Courier New"/>
                <a:cs typeface="Courier New"/>
                <a:sym typeface="Courier New"/>
              </a:rPr>
              <a:t>&lt;/i&gt;</a:t>
            </a:r>
            <a:r>
              <a:rPr b="1" lang="en">
                <a:latin typeface="Courier New"/>
                <a:ea typeface="Courier New"/>
                <a:cs typeface="Courier New"/>
                <a:sym typeface="Courier New"/>
              </a:rPr>
              <a:t>.</a:t>
            </a:r>
            <a:r>
              <a:rPr b="1" lang="en">
                <a:solidFill>
                  <a:srgbClr val="FF0000"/>
                </a:solidFill>
                <a:latin typeface="Courier New"/>
                <a:ea typeface="Courier New"/>
                <a:cs typeface="Courier New"/>
                <a:sym typeface="Courier New"/>
              </a:rPr>
              <a:t>&lt;/p&gt;&lt;/body&gt;</a:t>
            </a:r>
            <a:endParaRPr/>
          </a:p>
          <a:p>
            <a:pPr indent="-342900" lvl="0" marL="342900" rtl="0" algn="l">
              <a:spcBef>
                <a:spcPts val="400"/>
              </a:spcBef>
              <a:spcAft>
                <a:spcPts val="0"/>
              </a:spcAft>
              <a:buClr>
                <a:srgbClr val="FF0000"/>
              </a:buClr>
              <a:buSzPts val="2000"/>
              <a:buFont typeface="Courier New"/>
              <a:buNone/>
            </a:pPr>
            <a:r>
              <a:rPr b="1" lang="en">
                <a:solidFill>
                  <a:srgbClr val="FF0000"/>
                </a:solidFill>
                <a:latin typeface="Courier New"/>
                <a:ea typeface="Courier New"/>
                <a:cs typeface="Courier New"/>
                <a:sym typeface="Courier New"/>
              </a:rPr>
              <a:t>&lt;/html&gt;</a:t>
            </a:r>
            <a:endParaRPr/>
          </a:p>
          <a:p>
            <a:pPr indent="-342900" lvl="0" marL="342900" rtl="0" algn="l">
              <a:spcBef>
                <a:spcPts val="320"/>
              </a:spcBef>
              <a:spcAft>
                <a:spcPts val="0"/>
              </a:spcAft>
              <a:buClr>
                <a:schemeClr val="dk1"/>
              </a:buClr>
              <a:buSzPts val="1600"/>
              <a:buFont typeface="Arial"/>
              <a:buNone/>
            </a:pPr>
            <a:r>
              <a:t/>
            </a:r>
            <a:endParaRPr sz="1600">
              <a:latin typeface="Arial"/>
              <a:ea typeface="Arial"/>
              <a:cs typeface="Arial"/>
              <a:sym typeface="Arial"/>
            </a:endParaRPr>
          </a:p>
        </p:txBody>
      </p:sp>
      <p:graphicFrame>
        <p:nvGraphicFramePr>
          <p:cNvPr id="297" name="Google Shape;297;p42"/>
          <p:cNvGraphicFramePr/>
          <p:nvPr/>
        </p:nvGraphicFramePr>
        <p:xfrm>
          <a:off x="539750" y="3436144"/>
          <a:ext cx="3000000" cy="3000000"/>
        </p:xfrm>
        <a:graphic>
          <a:graphicData uri="http://schemas.openxmlformats.org/drawingml/2006/table">
            <a:tbl>
              <a:tblPr>
                <a:noFill/>
                <a:tableStyleId>{99FE96FD-4614-4DBD-8734-294DF50B40A3}</a:tableStyleId>
              </a:tblPr>
              <a:tblGrid>
                <a:gridCol w="1927225"/>
                <a:gridCol w="1925650"/>
                <a:gridCol w="1927225"/>
                <a:gridCol w="1924050"/>
              </a:tblGrid>
              <a:tr h="377425">
                <a:tc>
                  <a:txBody>
                    <a:bodyPr/>
                    <a:lstStyle/>
                    <a:p>
                      <a:pPr indent="0" lvl="0" marL="0" marR="0" rtl="0" algn="ctr">
                        <a:lnSpc>
                          <a:spcPct val="100000"/>
                        </a:lnSpc>
                        <a:spcBef>
                          <a:spcPts val="0"/>
                        </a:spcBef>
                        <a:spcAft>
                          <a:spcPts val="0"/>
                        </a:spcAft>
                        <a:buClr>
                          <a:schemeClr val="dk1"/>
                        </a:buClr>
                        <a:buSzPts val="1800"/>
                        <a:buFont typeface="Courier New"/>
                        <a:buNone/>
                      </a:pPr>
                      <a:r>
                        <a:rPr b="1" i="0" lang="en" sz="1800" u="none" cap="none" strike="noStrike">
                          <a:solidFill>
                            <a:schemeClr val="dk1"/>
                          </a:solidFill>
                          <a:latin typeface="Courier New"/>
                          <a:ea typeface="Courier New"/>
                          <a:cs typeface="Courier New"/>
                          <a:sym typeface="Courier New"/>
                        </a:rPr>
                        <a:t>&lt;html&gt;</a:t>
                      </a:r>
                      <a:endParaRPr b="0" i="0" sz="2100" u="none" cap="none" strike="noStrike">
                        <a:solidFill>
                          <a:schemeClr val="dk1"/>
                        </a:solidFill>
                        <a:latin typeface="Arial"/>
                        <a:ea typeface="Arial"/>
                        <a:cs typeface="Arial"/>
                        <a:sym typeface="Arial"/>
                      </a:endParaRPr>
                    </a:p>
                  </a:txBody>
                  <a:tcPr marT="34300" marB="343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Arial"/>
                        <a:ea typeface="Arial"/>
                        <a:cs typeface="Arial"/>
                        <a:sym typeface="Arial"/>
                      </a:endParaRPr>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Arial"/>
                        <a:ea typeface="Arial"/>
                        <a:cs typeface="Arial"/>
                        <a:sym typeface="Arial"/>
                      </a:endParaRPr>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Arial"/>
                        <a:ea typeface="Arial"/>
                        <a:cs typeface="Arial"/>
                        <a:sym typeface="Arial"/>
                      </a:endParaRPr>
                    </a:p>
                  </a:txBody>
                  <a:tcPr marT="34300" marB="343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298" name="Google Shape;298;p42"/>
          <p:cNvSpPr txBox="1"/>
          <p:nvPr/>
        </p:nvSpPr>
        <p:spPr>
          <a:xfrm>
            <a:off x="179388" y="567333"/>
            <a:ext cx="890587" cy="276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3.2.5.1</a:t>
            </a:r>
            <a:endParaRPr/>
          </a:p>
        </p:txBody>
      </p:sp>
      <p:sp>
        <p:nvSpPr>
          <p:cNvPr id="299" name="Google Shape;299;p42"/>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Fundamentals</a:t>
            </a:r>
            <a:endParaRPr/>
          </a:p>
        </p:txBody>
      </p:sp>
      <p:sp>
        <p:nvSpPr>
          <p:cNvPr id="88" name="Google Shape;88;p16"/>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89" name="Google Shape;89;p16"/>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Char char="●"/>
            </a:pPr>
            <a:r>
              <a:rPr lang="en"/>
              <a:t>Introduction</a:t>
            </a:r>
            <a:endParaRPr/>
          </a:p>
          <a:p>
            <a:pPr indent="-342900" lvl="0" marL="457200" rtl="0" algn="l">
              <a:spcBef>
                <a:spcPts val="0"/>
              </a:spcBef>
              <a:spcAft>
                <a:spcPts val="0"/>
              </a:spcAft>
              <a:buSzPts val="1800"/>
              <a:buChar char="●"/>
            </a:pPr>
            <a:r>
              <a:rPr lang="en"/>
              <a:t>Real-life </a:t>
            </a:r>
            <a:r>
              <a:rPr lang="en"/>
              <a:t>Usages</a:t>
            </a:r>
            <a:endParaRPr/>
          </a:p>
          <a:p>
            <a:pPr indent="-342900" lvl="0" marL="457200" rtl="0" algn="l">
              <a:spcBef>
                <a:spcPts val="0"/>
              </a:spcBef>
              <a:spcAft>
                <a:spcPts val="0"/>
              </a:spcAft>
              <a:buSzPts val="1800"/>
              <a:buChar char="●"/>
            </a:pPr>
            <a:r>
              <a:rPr lang="en"/>
              <a:t>Attributes</a:t>
            </a:r>
            <a:endParaRPr/>
          </a:p>
          <a:p>
            <a:pPr indent="-342900" lvl="0" marL="457200" rtl="0" algn="l">
              <a:spcBef>
                <a:spcPts val="0"/>
              </a:spcBef>
              <a:spcAft>
                <a:spcPts val="0"/>
              </a:spcAft>
              <a:buSzPts val="1800"/>
              <a:buChar char="●"/>
            </a:pPr>
            <a:r>
              <a:rPr lang="en"/>
              <a:t>Operations</a:t>
            </a:r>
            <a:endParaRPr/>
          </a:p>
          <a:p>
            <a:pPr indent="-342900" lvl="0" marL="457200" rtl="0" algn="l">
              <a:spcBef>
                <a:spcPts val="0"/>
              </a:spcBef>
              <a:spcAft>
                <a:spcPts val="0"/>
              </a:spcAft>
              <a:buSzPts val="1800"/>
              <a:buChar char="●"/>
            </a:pPr>
            <a:r>
              <a:rPr lang="en"/>
              <a:t>Knowledge Check</a:t>
            </a:r>
            <a:endParaRPr/>
          </a:p>
        </p:txBody>
      </p:sp>
      <p:sp>
        <p:nvSpPr>
          <p:cNvPr id="90" name="Google Shape;90;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3"/>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
                <a:latin typeface="Arial"/>
                <a:ea typeface="Arial"/>
                <a:cs typeface="Arial"/>
                <a:sym typeface="Arial"/>
              </a:rPr>
              <a:t>Parsing XHTML</a:t>
            </a:r>
            <a:endParaRPr/>
          </a:p>
        </p:txBody>
      </p:sp>
      <p:sp>
        <p:nvSpPr>
          <p:cNvPr id="306" name="Google Shape;306;p43"/>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00B0F0"/>
              </a:buClr>
              <a:buSzPts val="2000"/>
              <a:buFont typeface="Courier New"/>
              <a:buNone/>
            </a:pPr>
            <a:r>
              <a:rPr b="1" lang="en">
                <a:solidFill>
                  <a:srgbClr val="00B0F0"/>
                </a:solidFill>
                <a:latin typeface="Courier New"/>
                <a:ea typeface="Courier New"/>
                <a:cs typeface="Courier New"/>
                <a:sym typeface="Courier New"/>
              </a:rPr>
              <a:t>&lt;html&gt;</a:t>
            </a:r>
            <a:endParaRPr/>
          </a:p>
          <a:p>
            <a:pPr indent="-342900" lvl="0" marL="342900" rtl="0" algn="l">
              <a:spcBef>
                <a:spcPts val="400"/>
              </a:spcBef>
              <a:spcAft>
                <a:spcPts val="0"/>
              </a:spcAft>
              <a:buClr>
                <a:schemeClr val="dk1"/>
              </a:buClr>
              <a:buSzPts val="2000"/>
              <a:buFont typeface="Courier New"/>
              <a:buNone/>
            </a:pPr>
            <a:r>
              <a:rPr b="1" lang="en">
                <a:latin typeface="Courier New"/>
                <a:ea typeface="Courier New"/>
                <a:cs typeface="Courier New"/>
                <a:sym typeface="Courier New"/>
              </a:rPr>
              <a:t>	</a:t>
            </a:r>
            <a:r>
              <a:rPr b="1" lang="en">
                <a:solidFill>
                  <a:srgbClr val="FF9900"/>
                </a:solidFill>
                <a:latin typeface="Courier New"/>
                <a:ea typeface="Courier New"/>
                <a:cs typeface="Courier New"/>
                <a:sym typeface="Courier New"/>
              </a:rPr>
              <a:t>&lt;head&gt;</a:t>
            </a:r>
            <a:r>
              <a:rPr b="1" lang="en">
                <a:solidFill>
                  <a:srgbClr val="00B0F0"/>
                </a:solidFill>
                <a:latin typeface="Courier New"/>
                <a:ea typeface="Courier New"/>
                <a:cs typeface="Courier New"/>
                <a:sym typeface="Courier New"/>
              </a:rPr>
              <a:t>&lt;title&gt;</a:t>
            </a:r>
            <a:r>
              <a:rPr b="1" lang="en">
                <a:latin typeface="Courier New"/>
                <a:ea typeface="Courier New"/>
                <a:cs typeface="Courier New"/>
                <a:sym typeface="Courier New"/>
              </a:rPr>
              <a:t>Hello</a:t>
            </a:r>
            <a:r>
              <a:rPr b="1" lang="en">
                <a:solidFill>
                  <a:srgbClr val="FF0000"/>
                </a:solidFill>
                <a:latin typeface="Courier New"/>
                <a:ea typeface="Courier New"/>
                <a:cs typeface="Courier New"/>
                <a:sym typeface="Courier New"/>
              </a:rPr>
              <a:t>&lt;/title&gt;&lt;/head&gt;</a:t>
            </a:r>
            <a:endParaRPr/>
          </a:p>
          <a:p>
            <a:pPr indent="-342900" lvl="0" marL="342900" rtl="0" algn="l">
              <a:spcBef>
                <a:spcPts val="400"/>
              </a:spcBef>
              <a:spcAft>
                <a:spcPts val="0"/>
              </a:spcAft>
              <a:buClr>
                <a:schemeClr val="dk1"/>
              </a:buClr>
              <a:buSzPts val="2000"/>
              <a:buFont typeface="Courier New"/>
              <a:buNone/>
            </a:pPr>
            <a:r>
              <a:rPr b="1" lang="en">
                <a:latin typeface="Courier New"/>
                <a:ea typeface="Courier New"/>
                <a:cs typeface="Courier New"/>
                <a:sym typeface="Courier New"/>
              </a:rPr>
              <a:t>	</a:t>
            </a:r>
            <a:r>
              <a:rPr b="1" lang="en">
                <a:solidFill>
                  <a:srgbClr val="00B0F0"/>
                </a:solidFill>
                <a:latin typeface="Courier New"/>
                <a:ea typeface="Courier New"/>
                <a:cs typeface="Courier New"/>
                <a:sym typeface="Courier New"/>
              </a:rPr>
              <a:t>&lt;body&gt;&lt;p&gt;</a:t>
            </a:r>
            <a:r>
              <a:rPr b="1" lang="en">
                <a:latin typeface="Courier New"/>
                <a:ea typeface="Courier New"/>
                <a:cs typeface="Courier New"/>
                <a:sym typeface="Courier New"/>
              </a:rPr>
              <a:t>This appears in the </a:t>
            </a:r>
            <a:r>
              <a:rPr b="1" lang="en">
                <a:solidFill>
                  <a:srgbClr val="00B0F0"/>
                </a:solidFill>
                <a:latin typeface="Courier New"/>
                <a:ea typeface="Courier New"/>
                <a:cs typeface="Courier New"/>
                <a:sym typeface="Courier New"/>
              </a:rPr>
              <a:t>&lt;i&gt;</a:t>
            </a:r>
            <a:r>
              <a:rPr b="1" lang="en">
                <a:latin typeface="Courier New"/>
                <a:ea typeface="Courier New"/>
                <a:cs typeface="Courier New"/>
                <a:sym typeface="Courier New"/>
              </a:rPr>
              <a:t>browser</a:t>
            </a:r>
            <a:r>
              <a:rPr b="1" lang="en">
                <a:solidFill>
                  <a:srgbClr val="FF0000"/>
                </a:solidFill>
                <a:latin typeface="Courier New"/>
                <a:ea typeface="Courier New"/>
                <a:cs typeface="Courier New"/>
                <a:sym typeface="Courier New"/>
              </a:rPr>
              <a:t>&lt;/i&gt;</a:t>
            </a:r>
            <a:r>
              <a:rPr b="1" lang="en">
                <a:latin typeface="Courier New"/>
                <a:ea typeface="Courier New"/>
                <a:cs typeface="Courier New"/>
                <a:sym typeface="Courier New"/>
              </a:rPr>
              <a:t>.</a:t>
            </a:r>
            <a:r>
              <a:rPr b="1" lang="en">
                <a:solidFill>
                  <a:srgbClr val="FF0000"/>
                </a:solidFill>
                <a:latin typeface="Courier New"/>
                <a:ea typeface="Courier New"/>
                <a:cs typeface="Courier New"/>
                <a:sym typeface="Courier New"/>
              </a:rPr>
              <a:t>&lt;/p&gt;&lt;/body&gt;</a:t>
            </a:r>
            <a:endParaRPr/>
          </a:p>
          <a:p>
            <a:pPr indent="-342900" lvl="0" marL="342900" rtl="0" algn="l">
              <a:spcBef>
                <a:spcPts val="400"/>
              </a:spcBef>
              <a:spcAft>
                <a:spcPts val="0"/>
              </a:spcAft>
              <a:buClr>
                <a:srgbClr val="FF0000"/>
              </a:buClr>
              <a:buSzPts val="2000"/>
              <a:buFont typeface="Courier New"/>
              <a:buNone/>
            </a:pPr>
            <a:r>
              <a:rPr b="1" lang="en">
                <a:solidFill>
                  <a:srgbClr val="FF0000"/>
                </a:solidFill>
                <a:latin typeface="Courier New"/>
                <a:ea typeface="Courier New"/>
                <a:cs typeface="Courier New"/>
                <a:sym typeface="Courier New"/>
              </a:rPr>
              <a:t>&lt;/html&gt;</a:t>
            </a:r>
            <a:endParaRPr/>
          </a:p>
          <a:p>
            <a:pPr indent="-215900" lvl="0" marL="342900" rtl="0" algn="l">
              <a:spcBef>
                <a:spcPts val="400"/>
              </a:spcBef>
              <a:spcAft>
                <a:spcPts val="0"/>
              </a:spcAft>
              <a:buClr>
                <a:schemeClr val="dk1"/>
              </a:buClr>
              <a:buSzPts val="2000"/>
              <a:buNone/>
            </a:pPr>
            <a:r>
              <a:t/>
            </a:r>
            <a:endParaRPr>
              <a:latin typeface="Arial"/>
              <a:ea typeface="Arial"/>
              <a:cs typeface="Arial"/>
              <a:sym typeface="Arial"/>
            </a:endParaRPr>
          </a:p>
        </p:txBody>
      </p:sp>
      <p:graphicFrame>
        <p:nvGraphicFramePr>
          <p:cNvPr id="307" name="Google Shape;307;p43"/>
          <p:cNvGraphicFramePr/>
          <p:nvPr/>
        </p:nvGraphicFramePr>
        <p:xfrm>
          <a:off x="539750" y="3436144"/>
          <a:ext cx="3000000" cy="3000000"/>
        </p:xfrm>
        <a:graphic>
          <a:graphicData uri="http://schemas.openxmlformats.org/drawingml/2006/table">
            <a:tbl>
              <a:tblPr>
                <a:noFill/>
                <a:tableStyleId>{99FE96FD-4614-4DBD-8734-294DF50B40A3}</a:tableStyleId>
              </a:tblPr>
              <a:tblGrid>
                <a:gridCol w="1927225"/>
                <a:gridCol w="1925650"/>
                <a:gridCol w="1927225"/>
                <a:gridCol w="1924050"/>
              </a:tblGrid>
              <a:tr h="377425">
                <a:tc>
                  <a:txBody>
                    <a:bodyPr/>
                    <a:lstStyle/>
                    <a:p>
                      <a:pPr indent="0" lvl="0" marL="0" marR="0" rtl="0" algn="ctr">
                        <a:lnSpc>
                          <a:spcPct val="100000"/>
                        </a:lnSpc>
                        <a:spcBef>
                          <a:spcPts val="0"/>
                        </a:spcBef>
                        <a:spcAft>
                          <a:spcPts val="0"/>
                        </a:spcAft>
                        <a:buClr>
                          <a:schemeClr val="dk1"/>
                        </a:buClr>
                        <a:buSzPts val="1800"/>
                        <a:buFont typeface="Courier New"/>
                        <a:buNone/>
                      </a:pPr>
                      <a:r>
                        <a:rPr b="1" i="0" lang="en" sz="1800" u="none" cap="none" strike="noStrike">
                          <a:solidFill>
                            <a:schemeClr val="dk1"/>
                          </a:solidFill>
                          <a:latin typeface="Courier New"/>
                          <a:ea typeface="Courier New"/>
                          <a:cs typeface="Courier New"/>
                          <a:sym typeface="Courier New"/>
                        </a:rPr>
                        <a:t>&lt;html&gt;</a:t>
                      </a:r>
                      <a:endParaRPr b="0" i="0" sz="2100" u="none" cap="none" strike="noStrike">
                        <a:solidFill>
                          <a:schemeClr val="dk1"/>
                        </a:solidFill>
                        <a:latin typeface="Arial"/>
                        <a:ea typeface="Arial"/>
                        <a:cs typeface="Arial"/>
                        <a:sym typeface="Arial"/>
                      </a:endParaRPr>
                    </a:p>
                  </a:txBody>
                  <a:tcPr marT="34300" marB="343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Courier New"/>
                        <a:buNone/>
                      </a:pPr>
                      <a:r>
                        <a:rPr b="1" i="0" lang="en" sz="1800" u="none" cap="none" strike="noStrike">
                          <a:solidFill>
                            <a:schemeClr val="dk1"/>
                          </a:solidFill>
                          <a:latin typeface="Courier New"/>
                          <a:ea typeface="Courier New"/>
                          <a:cs typeface="Courier New"/>
                          <a:sym typeface="Courier New"/>
                        </a:rPr>
                        <a:t>&lt;head&gt;</a:t>
                      </a:r>
                      <a:endParaRPr b="0" i="0" sz="2100" u="none" cap="none" strike="noStrike">
                        <a:solidFill>
                          <a:schemeClr val="dk1"/>
                        </a:solidFill>
                        <a:latin typeface="Arial"/>
                        <a:ea typeface="Arial"/>
                        <a:cs typeface="Arial"/>
                        <a:sym typeface="Arial"/>
                      </a:endParaRPr>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Arial"/>
                        <a:ea typeface="Arial"/>
                        <a:cs typeface="Arial"/>
                        <a:sym typeface="Arial"/>
                      </a:endParaRPr>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Arial"/>
                        <a:ea typeface="Arial"/>
                        <a:cs typeface="Arial"/>
                        <a:sym typeface="Arial"/>
                      </a:endParaRPr>
                    </a:p>
                  </a:txBody>
                  <a:tcPr marT="34300" marB="343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308" name="Google Shape;308;p43"/>
          <p:cNvSpPr txBox="1"/>
          <p:nvPr/>
        </p:nvSpPr>
        <p:spPr>
          <a:xfrm>
            <a:off x="179388" y="567333"/>
            <a:ext cx="890587" cy="276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3.2.5.1</a:t>
            </a:r>
            <a:endParaRPr/>
          </a:p>
        </p:txBody>
      </p:sp>
      <p:sp>
        <p:nvSpPr>
          <p:cNvPr id="309" name="Google Shape;309;p4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4"/>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
                <a:latin typeface="Arial"/>
                <a:ea typeface="Arial"/>
                <a:cs typeface="Arial"/>
                <a:sym typeface="Arial"/>
              </a:rPr>
              <a:t>Parsing XHTML</a:t>
            </a:r>
            <a:endParaRPr/>
          </a:p>
        </p:txBody>
      </p:sp>
      <p:sp>
        <p:nvSpPr>
          <p:cNvPr id="316" name="Google Shape;316;p44"/>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00B0F0"/>
              </a:buClr>
              <a:buSzPts val="2000"/>
              <a:buFont typeface="Courier New"/>
              <a:buNone/>
            </a:pPr>
            <a:r>
              <a:rPr b="1" lang="en">
                <a:solidFill>
                  <a:srgbClr val="00B0F0"/>
                </a:solidFill>
                <a:latin typeface="Courier New"/>
                <a:ea typeface="Courier New"/>
                <a:cs typeface="Courier New"/>
                <a:sym typeface="Courier New"/>
              </a:rPr>
              <a:t>&lt;html&gt;</a:t>
            </a:r>
            <a:endParaRPr/>
          </a:p>
          <a:p>
            <a:pPr indent="-342900" lvl="0" marL="342900" rtl="0" algn="l">
              <a:spcBef>
                <a:spcPts val="400"/>
              </a:spcBef>
              <a:spcAft>
                <a:spcPts val="0"/>
              </a:spcAft>
              <a:buClr>
                <a:srgbClr val="00B0F0"/>
              </a:buClr>
              <a:buSzPts val="2000"/>
              <a:buFont typeface="Courier New"/>
              <a:buNone/>
            </a:pPr>
            <a:r>
              <a:rPr b="1" lang="en">
                <a:solidFill>
                  <a:srgbClr val="00B0F0"/>
                </a:solidFill>
                <a:latin typeface="Courier New"/>
                <a:ea typeface="Courier New"/>
                <a:cs typeface="Courier New"/>
                <a:sym typeface="Courier New"/>
              </a:rPr>
              <a:t>	&lt;head&gt;</a:t>
            </a:r>
            <a:r>
              <a:rPr b="1" lang="en">
                <a:solidFill>
                  <a:srgbClr val="FF9900"/>
                </a:solidFill>
                <a:latin typeface="Courier New"/>
                <a:ea typeface="Courier New"/>
                <a:cs typeface="Courier New"/>
                <a:sym typeface="Courier New"/>
              </a:rPr>
              <a:t>&lt;title&gt;</a:t>
            </a:r>
            <a:r>
              <a:rPr b="1" lang="en">
                <a:latin typeface="Courier New"/>
                <a:ea typeface="Courier New"/>
                <a:cs typeface="Courier New"/>
                <a:sym typeface="Courier New"/>
              </a:rPr>
              <a:t>Hello</a:t>
            </a:r>
            <a:r>
              <a:rPr b="1" lang="en">
                <a:solidFill>
                  <a:srgbClr val="FF0000"/>
                </a:solidFill>
                <a:latin typeface="Courier New"/>
                <a:ea typeface="Courier New"/>
                <a:cs typeface="Courier New"/>
                <a:sym typeface="Courier New"/>
              </a:rPr>
              <a:t>&lt;/title&gt;&lt;/head&gt;</a:t>
            </a:r>
            <a:endParaRPr/>
          </a:p>
          <a:p>
            <a:pPr indent="-342900" lvl="0" marL="342900" rtl="0" algn="l">
              <a:spcBef>
                <a:spcPts val="400"/>
              </a:spcBef>
              <a:spcAft>
                <a:spcPts val="0"/>
              </a:spcAft>
              <a:buClr>
                <a:schemeClr val="dk1"/>
              </a:buClr>
              <a:buSzPts val="2000"/>
              <a:buFont typeface="Courier New"/>
              <a:buNone/>
            </a:pPr>
            <a:r>
              <a:rPr b="1" lang="en">
                <a:latin typeface="Courier New"/>
                <a:ea typeface="Courier New"/>
                <a:cs typeface="Courier New"/>
                <a:sym typeface="Courier New"/>
              </a:rPr>
              <a:t>	</a:t>
            </a:r>
            <a:r>
              <a:rPr b="1" lang="en">
                <a:solidFill>
                  <a:srgbClr val="00B0F0"/>
                </a:solidFill>
                <a:latin typeface="Courier New"/>
                <a:ea typeface="Courier New"/>
                <a:cs typeface="Courier New"/>
                <a:sym typeface="Courier New"/>
              </a:rPr>
              <a:t>&lt;body&gt;&lt;p&gt;</a:t>
            </a:r>
            <a:r>
              <a:rPr b="1" lang="en">
                <a:latin typeface="Courier New"/>
                <a:ea typeface="Courier New"/>
                <a:cs typeface="Courier New"/>
                <a:sym typeface="Courier New"/>
              </a:rPr>
              <a:t>This appears in the </a:t>
            </a:r>
            <a:r>
              <a:rPr b="1" lang="en">
                <a:solidFill>
                  <a:srgbClr val="00B0F0"/>
                </a:solidFill>
                <a:latin typeface="Courier New"/>
                <a:ea typeface="Courier New"/>
                <a:cs typeface="Courier New"/>
                <a:sym typeface="Courier New"/>
              </a:rPr>
              <a:t>&lt;i&gt;</a:t>
            </a:r>
            <a:r>
              <a:rPr b="1" lang="en">
                <a:latin typeface="Courier New"/>
                <a:ea typeface="Courier New"/>
                <a:cs typeface="Courier New"/>
                <a:sym typeface="Courier New"/>
              </a:rPr>
              <a:t>browser</a:t>
            </a:r>
            <a:r>
              <a:rPr b="1" lang="en">
                <a:solidFill>
                  <a:srgbClr val="FF0000"/>
                </a:solidFill>
                <a:latin typeface="Courier New"/>
                <a:ea typeface="Courier New"/>
                <a:cs typeface="Courier New"/>
                <a:sym typeface="Courier New"/>
              </a:rPr>
              <a:t>&lt;/i&gt;</a:t>
            </a:r>
            <a:r>
              <a:rPr b="1" lang="en">
                <a:latin typeface="Courier New"/>
                <a:ea typeface="Courier New"/>
                <a:cs typeface="Courier New"/>
                <a:sym typeface="Courier New"/>
              </a:rPr>
              <a:t>.</a:t>
            </a:r>
            <a:r>
              <a:rPr b="1" lang="en">
                <a:solidFill>
                  <a:srgbClr val="FF0000"/>
                </a:solidFill>
                <a:latin typeface="Courier New"/>
                <a:ea typeface="Courier New"/>
                <a:cs typeface="Courier New"/>
                <a:sym typeface="Courier New"/>
              </a:rPr>
              <a:t>&lt;/p&gt;&lt;/body&gt;</a:t>
            </a:r>
            <a:endParaRPr/>
          </a:p>
          <a:p>
            <a:pPr indent="-342900" lvl="0" marL="342900" rtl="0" algn="l">
              <a:spcBef>
                <a:spcPts val="400"/>
              </a:spcBef>
              <a:spcAft>
                <a:spcPts val="0"/>
              </a:spcAft>
              <a:buClr>
                <a:srgbClr val="FF0000"/>
              </a:buClr>
              <a:buSzPts val="2000"/>
              <a:buFont typeface="Courier New"/>
              <a:buNone/>
            </a:pPr>
            <a:r>
              <a:rPr b="1" lang="en">
                <a:solidFill>
                  <a:srgbClr val="FF0000"/>
                </a:solidFill>
                <a:latin typeface="Courier New"/>
                <a:ea typeface="Courier New"/>
                <a:cs typeface="Courier New"/>
                <a:sym typeface="Courier New"/>
              </a:rPr>
              <a:t>&lt;/html&gt;</a:t>
            </a:r>
            <a:endParaRPr/>
          </a:p>
          <a:p>
            <a:pPr indent="-215900" lvl="0" marL="342900" rtl="0" algn="l">
              <a:spcBef>
                <a:spcPts val="400"/>
              </a:spcBef>
              <a:spcAft>
                <a:spcPts val="0"/>
              </a:spcAft>
              <a:buClr>
                <a:schemeClr val="dk1"/>
              </a:buClr>
              <a:buSzPts val="2000"/>
              <a:buNone/>
            </a:pPr>
            <a:r>
              <a:t/>
            </a:r>
            <a:endParaRPr>
              <a:latin typeface="Arial"/>
              <a:ea typeface="Arial"/>
              <a:cs typeface="Arial"/>
              <a:sym typeface="Arial"/>
            </a:endParaRPr>
          </a:p>
        </p:txBody>
      </p:sp>
      <p:graphicFrame>
        <p:nvGraphicFramePr>
          <p:cNvPr id="317" name="Google Shape;317;p44"/>
          <p:cNvGraphicFramePr/>
          <p:nvPr/>
        </p:nvGraphicFramePr>
        <p:xfrm>
          <a:off x="539750" y="3436144"/>
          <a:ext cx="3000000" cy="3000000"/>
        </p:xfrm>
        <a:graphic>
          <a:graphicData uri="http://schemas.openxmlformats.org/drawingml/2006/table">
            <a:tbl>
              <a:tblPr>
                <a:noFill/>
                <a:tableStyleId>{99FE96FD-4614-4DBD-8734-294DF50B40A3}</a:tableStyleId>
              </a:tblPr>
              <a:tblGrid>
                <a:gridCol w="1927225"/>
                <a:gridCol w="1925650"/>
                <a:gridCol w="1927225"/>
                <a:gridCol w="1924050"/>
              </a:tblGrid>
              <a:tr h="377425">
                <a:tc>
                  <a:txBody>
                    <a:bodyPr/>
                    <a:lstStyle/>
                    <a:p>
                      <a:pPr indent="0" lvl="0" marL="0" marR="0" rtl="0" algn="ctr">
                        <a:lnSpc>
                          <a:spcPct val="100000"/>
                        </a:lnSpc>
                        <a:spcBef>
                          <a:spcPts val="0"/>
                        </a:spcBef>
                        <a:spcAft>
                          <a:spcPts val="0"/>
                        </a:spcAft>
                        <a:buClr>
                          <a:schemeClr val="dk1"/>
                        </a:buClr>
                        <a:buSzPts val="1800"/>
                        <a:buFont typeface="Courier New"/>
                        <a:buNone/>
                      </a:pPr>
                      <a:r>
                        <a:rPr b="1" i="0" lang="en" sz="1800" u="none" cap="none" strike="noStrike">
                          <a:solidFill>
                            <a:schemeClr val="dk1"/>
                          </a:solidFill>
                          <a:latin typeface="Courier New"/>
                          <a:ea typeface="Courier New"/>
                          <a:cs typeface="Courier New"/>
                          <a:sym typeface="Courier New"/>
                        </a:rPr>
                        <a:t>&lt;html&gt;</a:t>
                      </a:r>
                      <a:endParaRPr b="0" i="0" sz="2100" u="none" cap="none" strike="noStrike">
                        <a:solidFill>
                          <a:schemeClr val="dk1"/>
                        </a:solidFill>
                        <a:latin typeface="Arial"/>
                        <a:ea typeface="Arial"/>
                        <a:cs typeface="Arial"/>
                        <a:sym typeface="Arial"/>
                      </a:endParaRPr>
                    </a:p>
                  </a:txBody>
                  <a:tcPr marT="34300" marB="343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Courier New"/>
                        <a:buNone/>
                      </a:pPr>
                      <a:r>
                        <a:rPr b="1" i="0" lang="en" sz="1800" u="none" cap="none" strike="noStrike">
                          <a:solidFill>
                            <a:schemeClr val="dk1"/>
                          </a:solidFill>
                          <a:latin typeface="Courier New"/>
                          <a:ea typeface="Courier New"/>
                          <a:cs typeface="Courier New"/>
                          <a:sym typeface="Courier New"/>
                        </a:rPr>
                        <a:t>&lt;head&gt;</a:t>
                      </a:r>
                      <a:endParaRPr b="0" i="0" sz="2100" u="none" cap="none" strike="noStrike">
                        <a:solidFill>
                          <a:schemeClr val="dk1"/>
                        </a:solidFill>
                        <a:latin typeface="Arial"/>
                        <a:ea typeface="Arial"/>
                        <a:cs typeface="Arial"/>
                        <a:sym typeface="Arial"/>
                      </a:endParaRPr>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Courier New"/>
                        <a:buNone/>
                      </a:pPr>
                      <a:r>
                        <a:rPr b="1" i="0" lang="en" sz="1800" u="none" cap="none" strike="noStrike">
                          <a:solidFill>
                            <a:schemeClr val="dk1"/>
                          </a:solidFill>
                          <a:latin typeface="Courier New"/>
                          <a:ea typeface="Courier New"/>
                          <a:cs typeface="Courier New"/>
                          <a:sym typeface="Courier New"/>
                        </a:rPr>
                        <a:t>&lt;title&gt;</a:t>
                      </a:r>
                      <a:endParaRPr b="0" i="0" sz="2100" u="none" cap="none" strike="noStrike">
                        <a:solidFill>
                          <a:schemeClr val="dk1"/>
                        </a:solidFill>
                        <a:latin typeface="Arial"/>
                        <a:ea typeface="Arial"/>
                        <a:cs typeface="Arial"/>
                        <a:sym typeface="Arial"/>
                      </a:endParaRPr>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Arial"/>
                        <a:ea typeface="Arial"/>
                        <a:cs typeface="Arial"/>
                        <a:sym typeface="Arial"/>
                      </a:endParaRPr>
                    </a:p>
                  </a:txBody>
                  <a:tcPr marT="34300" marB="343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318" name="Google Shape;318;p44"/>
          <p:cNvSpPr txBox="1"/>
          <p:nvPr/>
        </p:nvSpPr>
        <p:spPr>
          <a:xfrm>
            <a:off x="179388" y="567333"/>
            <a:ext cx="890587" cy="276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3.2.5.1</a:t>
            </a:r>
            <a:endParaRPr/>
          </a:p>
        </p:txBody>
      </p:sp>
      <p:sp>
        <p:nvSpPr>
          <p:cNvPr id="319" name="Google Shape;319;p4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5"/>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
                <a:latin typeface="Arial"/>
                <a:ea typeface="Arial"/>
                <a:cs typeface="Arial"/>
                <a:sym typeface="Arial"/>
              </a:rPr>
              <a:t>Parsing XHTML</a:t>
            </a:r>
            <a:endParaRPr/>
          </a:p>
        </p:txBody>
      </p:sp>
      <p:sp>
        <p:nvSpPr>
          <p:cNvPr id="326" name="Google Shape;326;p45"/>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00B0F0"/>
              </a:buClr>
              <a:buSzPts val="2000"/>
              <a:buFont typeface="Courier New"/>
              <a:buNone/>
            </a:pPr>
            <a:r>
              <a:rPr b="1" lang="en">
                <a:solidFill>
                  <a:srgbClr val="00B0F0"/>
                </a:solidFill>
                <a:latin typeface="Courier New"/>
                <a:ea typeface="Courier New"/>
                <a:cs typeface="Courier New"/>
                <a:sym typeface="Courier New"/>
              </a:rPr>
              <a:t>&lt;html&gt;</a:t>
            </a:r>
            <a:endParaRPr/>
          </a:p>
          <a:p>
            <a:pPr indent="-342900" lvl="0" marL="342900" rtl="0" algn="l">
              <a:spcBef>
                <a:spcPts val="400"/>
              </a:spcBef>
              <a:spcAft>
                <a:spcPts val="0"/>
              </a:spcAft>
              <a:buClr>
                <a:srgbClr val="00B0F0"/>
              </a:buClr>
              <a:buSzPts val="2000"/>
              <a:buFont typeface="Courier New"/>
              <a:buNone/>
            </a:pPr>
            <a:r>
              <a:rPr b="1" lang="en">
                <a:solidFill>
                  <a:srgbClr val="00B0F0"/>
                </a:solidFill>
                <a:latin typeface="Courier New"/>
                <a:ea typeface="Courier New"/>
                <a:cs typeface="Courier New"/>
                <a:sym typeface="Courier New"/>
              </a:rPr>
              <a:t>	&lt;head&gt;&lt;title&gt;</a:t>
            </a:r>
            <a:r>
              <a:rPr b="1" lang="en">
                <a:latin typeface="Courier New"/>
                <a:ea typeface="Courier New"/>
                <a:cs typeface="Courier New"/>
                <a:sym typeface="Courier New"/>
              </a:rPr>
              <a:t>Hello</a:t>
            </a:r>
            <a:r>
              <a:rPr b="1" lang="en">
                <a:solidFill>
                  <a:srgbClr val="FF9900"/>
                </a:solidFill>
                <a:latin typeface="Courier New"/>
                <a:ea typeface="Courier New"/>
                <a:cs typeface="Courier New"/>
                <a:sym typeface="Courier New"/>
              </a:rPr>
              <a:t>&lt;/title&gt;</a:t>
            </a:r>
            <a:r>
              <a:rPr b="1" lang="en">
                <a:solidFill>
                  <a:srgbClr val="FF0000"/>
                </a:solidFill>
                <a:latin typeface="Courier New"/>
                <a:ea typeface="Courier New"/>
                <a:cs typeface="Courier New"/>
                <a:sym typeface="Courier New"/>
              </a:rPr>
              <a:t>&lt;/head&gt;</a:t>
            </a:r>
            <a:endParaRPr/>
          </a:p>
          <a:p>
            <a:pPr indent="-342900" lvl="0" marL="342900" rtl="0" algn="l">
              <a:spcBef>
                <a:spcPts val="400"/>
              </a:spcBef>
              <a:spcAft>
                <a:spcPts val="0"/>
              </a:spcAft>
              <a:buClr>
                <a:schemeClr val="dk1"/>
              </a:buClr>
              <a:buSzPts val="2000"/>
              <a:buFont typeface="Courier New"/>
              <a:buNone/>
            </a:pPr>
            <a:r>
              <a:rPr b="1" lang="en">
                <a:latin typeface="Courier New"/>
                <a:ea typeface="Courier New"/>
                <a:cs typeface="Courier New"/>
                <a:sym typeface="Courier New"/>
              </a:rPr>
              <a:t>	</a:t>
            </a:r>
            <a:r>
              <a:rPr b="1" lang="en">
                <a:solidFill>
                  <a:srgbClr val="00B0F0"/>
                </a:solidFill>
                <a:latin typeface="Courier New"/>
                <a:ea typeface="Courier New"/>
                <a:cs typeface="Courier New"/>
                <a:sym typeface="Courier New"/>
              </a:rPr>
              <a:t>&lt;body&gt;&lt;p&gt;</a:t>
            </a:r>
            <a:r>
              <a:rPr b="1" lang="en">
                <a:latin typeface="Courier New"/>
                <a:ea typeface="Courier New"/>
                <a:cs typeface="Courier New"/>
                <a:sym typeface="Courier New"/>
              </a:rPr>
              <a:t>This appears in the </a:t>
            </a:r>
            <a:r>
              <a:rPr b="1" lang="en">
                <a:solidFill>
                  <a:srgbClr val="00B0F0"/>
                </a:solidFill>
                <a:latin typeface="Courier New"/>
                <a:ea typeface="Courier New"/>
                <a:cs typeface="Courier New"/>
                <a:sym typeface="Courier New"/>
              </a:rPr>
              <a:t>&lt;i&gt;</a:t>
            </a:r>
            <a:r>
              <a:rPr b="1" lang="en">
                <a:latin typeface="Courier New"/>
                <a:ea typeface="Courier New"/>
                <a:cs typeface="Courier New"/>
                <a:sym typeface="Courier New"/>
              </a:rPr>
              <a:t>browser</a:t>
            </a:r>
            <a:r>
              <a:rPr b="1" lang="en">
                <a:solidFill>
                  <a:srgbClr val="FF0000"/>
                </a:solidFill>
                <a:latin typeface="Courier New"/>
                <a:ea typeface="Courier New"/>
                <a:cs typeface="Courier New"/>
                <a:sym typeface="Courier New"/>
              </a:rPr>
              <a:t>&lt;/i&gt;</a:t>
            </a:r>
            <a:r>
              <a:rPr b="1" lang="en">
                <a:latin typeface="Courier New"/>
                <a:ea typeface="Courier New"/>
                <a:cs typeface="Courier New"/>
                <a:sym typeface="Courier New"/>
              </a:rPr>
              <a:t>.</a:t>
            </a:r>
            <a:r>
              <a:rPr b="1" lang="en">
                <a:solidFill>
                  <a:srgbClr val="FF0000"/>
                </a:solidFill>
                <a:latin typeface="Courier New"/>
                <a:ea typeface="Courier New"/>
                <a:cs typeface="Courier New"/>
                <a:sym typeface="Courier New"/>
              </a:rPr>
              <a:t>&lt;/p&gt;&lt;/body&gt;</a:t>
            </a:r>
            <a:endParaRPr/>
          </a:p>
          <a:p>
            <a:pPr indent="-342900" lvl="0" marL="342900" rtl="0" algn="l">
              <a:spcBef>
                <a:spcPts val="400"/>
              </a:spcBef>
              <a:spcAft>
                <a:spcPts val="0"/>
              </a:spcAft>
              <a:buClr>
                <a:srgbClr val="FF0000"/>
              </a:buClr>
              <a:buSzPts val="2000"/>
              <a:buFont typeface="Courier New"/>
              <a:buNone/>
            </a:pPr>
            <a:r>
              <a:rPr b="1" lang="en">
                <a:solidFill>
                  <a:srgbClr val="FF0000"/>
                </a:solidFill>
                <a:latin typeface="Courier New"/>
                <a:ea typeface="Courier New"/>
                <a:cs typeface="Courier New"/>
                <a:sym typeface="Courier New"/>
              </a:rPr>
              <a:t>&lt;/html&gt;</a:t>
            </a:r>
            <a:endParaRPr/>
          </a:p>
          <a:p>
            <a:pPr indent="-215900" lvl="0" marL="342900" rtl="0" algn="l">
              <a:spcBef>
                <a:spcPts val="400"/>
              </a:spcBef>
              <a:spcAft>
                <a:spcPts val="0"/>
              </a:spcAft>
              <a:buClr>
                <a:schemeClr val="dk1"/>
              </a:buClr>
              <a:buSzPts val="2000"/>
              <a:buNone/>
            </a:pPr>
            <a:r>
              <a:t/>
            </a:r>
            <a:endParaRPr>
              <a:latin typeface="Arial"/>
              <a:ea typeface="Arial"/>
              <a:cs typeface="Arial"/>
              <a:sym typeface="Arial"/>
            </a:endParaRPr>
          </a:p>
        </p:txBody>
      </p:sp>
      <p:graphicFrame>
        <p:nvGraphicFramePr>
          <p:cNvPr id="327" name="Google Shape;327;p45"/>
          <p:cNvGraphicFramePr/>
          <p:nvPr/>
        </p:nvGraphicFramePr>
        <p:xfrm>
          <a:off x="539750" y="3436144"/>
          <a:ext cx="3000000" cy="3000000"/>
        </p:xfrm>
        <a:graphic>
          <a:graphicData uri="http://schemas.openxmlformats.org/drawingml/2006/table">
            <a:tbl>
              <a:tblPr>
                <a:noFill/>
                <a:tableStyleId>{99FE96FD-4614-4DBD-8734-294DF50B40A3}</a:tableStyleId>
              </a:tblPr>
              <a:tblGrid>
                <a:gridCol w="1927225"/>
                <a:gridCol w="1925650"/>
                <a:gridCol w="1927225"/>
                <a:gridCol w="1924050"/>
              </a:tblGrid>
              <a:tr h="377425">
                <a:tc>
                  <a:txBody>
                    <a:bodyPr/>
                    <a:lstStyle/>
                    <a:p>
                      <a:pPr indent="0" lvl="0" marL="0" marR="0" rtl="0" algn="ctr">
                        <a:lnSpc>
                          <a:spcPct val="100000"/>
                        </a:lnSpc>
                        <a:spcBef>
                          <a:spcPts val="0"/>
                        </a:spcBef>
                        <a:spcAft>
                          <a:spcPts val="0"/>
                        </a:spcAft>
                        <a:buClr>
                          <a:schemeClr val="dk1"/>
                        </a:buClr>
                        <a:buSzPts val="1800"/>
                        <a:buFont typeface="Courier New"/>
                        <a:buNone/>
                      </a:pPr>
                      <a:r>
                        <a:rPr b="1" i="0" lang="en" sz="1800" u="none" cap="none" strike="noStrike">
                          <a:solidFill>
                            <a:schemeClr val="dk1"/>
                          </a:solidFill>
                          <a:latin typeface="Courier New"/>
                          <a:ea typeface="Courier New"/>
                          <a:cs typeface="Courier New"/>
                          <a:sym typeface="Courier New"/>
                        </a:rPr>
                        <a:t>&lt;html&gt;</a:t>
                      </a:r>
                      <a:endParaRPr b="0" i="0" sz="2100" u="none" cap="none" strike="noStrike">
                        <a:solidFill>
                          <a:schemeClr val="dk1"/>
                        </a:solidFill>
                        <a:latin typeface="Arial"/>
                        <a:ea typeface="Arial"/>
                        <a:cs typeface="Arial"/>
                        <a:sym typeface="Arial"/>
                      </a:endParaRPr>
                    </a:p>
                  </a:txBody>
                  <a:tcPr marT="34300" marB="343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Courier New"/>
                        <a:buNone/>
                      </a:pPr>
                      <a:r>
                        <a:rPr b="1" i="0" lang="en" sz="1800" u="none" cap="none" strike="noStrike">
                          <a:solidFill>
                            <a:schemeClr val="dk1"/>
                          </a:solidFill>
                          <a:latin typeface="Courier New"/>
                          <a:ea typeface="Courier New"/>
                          <a:cs typeface="Courier New"/>
                          <a:sym typeface="Courier New"/>
                        </a:rPr>
                        <a:t>&lt;head&gt;</a:t>
                      </a:r>
                      <a:endParaRPr b="0" i="0" sz="2100" u="none" cap="none" strike="noStrike">
                        <a:solidFill>
                          <a:schemeClr val="dk1"/>
                        </a:solidFill>
                        <a:latin typeface="Arial"/>
                        <a:ea typeface="Arial"/>
                        <a:cs typeface="Arial"/>
                        <a:sym typeface="Arial"/>
                      </a:endParaRPr>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B2B2B2"/>
                        </a:buClr>
                        <a:buSzPts val="1800"/>
                        <a:buFont typeface="Courier New"/>
                        <a:buNone/>
                      </a:pPr>
                      <a:r>
                        <a:rPr b="1" i="0" lang="en" sz="1800" u="none" cap="none" strike="noStrike">
                          <a:solidFill>
                            <a:srgbClr val="B2B2B2"/>
                          </a:solidFill>
                          <a:latin typeface="Courier New"/>
                          <a:ea typeface="Courier New"/>
                          <a:cs typeface="Courier New"/>
                          <a:sym typeface="Courier New"/>
                        </a:rPr>
                        <a:t>&lt;title&gt;</a:t>
                      </a:r>
                      <a:endParaRPr b="0" i="0" sz="2100" u="none" cap="none" strike="noStrike">
                        <a:solidFill>
                          <a:srgbClr val="B2B2B2"/>
                        </a:solidFill>
                        <a:latin typeface="Arial"/>
                        <a:ea typeface="Arial"/>
                        <a:cs typeface="Arial"/>
                        <a:sym typeface="Arial"/>
                      </a:endParaRPr>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Arial"/>
                        <a:ea typeface="Arial"/>
                        <a:cs typeface="Arial"/>
                        <a:sym typeface="Arial"/>
                      </a:endParaRPr>
                    </a:p>
                  </a:txBody>
                  <a:tcPr marT="34300" marB="343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328" name="Google Shape;328;p45"/>
          <p:cNvSpPr txBox="1"/>
          <p:nvPr/>
        </p:nvSpPr>
        <p:spPr>
          <a:xfrm>
            <a:off x="179388" y="567333"/>
            <a:ext cx="890587" cy="276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3.2.5.1</a:t>
            </a:r>
            <a:endParaRPr/>
          </a:p>
        </p:txBody>
      </p:sp>
      <p:sp>
        <p:nvSpPr>
          <p:cNvPr id="329" name="Google Shape;329;p4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6"/>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
                <a:latin typeface="Arial"/>
                <a:ea typeface="Arial"/>
                <a:cs typeface="Arial"/>
                <a:sym typeface="Arial"/>
              </a:rPr>
              <a:t>Parsing XHTML</a:t>
            </a:r>
            <a:endParaRPr/>
          </a:p>
        </p:txBody>
      </p:sp>
      <p:sp>
        <p:nvSpPr>
          <p:cNvPr id="336" name="Google Shape;336;p46"/>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00B0F0"/>
              </a:buClr>
              <a:buSzPts val="2000"/>
              <a:buFont typeface="Courier New"/>
              <a:buNone/>
            </a:pPr>
            <a:r>
              <a:rPr b="1" lang="en">
                <a:solidFill>
                  <a:srgbClr val="00B0F0"/>
                </a:solidFill>
                <a:latin typeface="Courier New"/>
                <a:ea typeface="Courier New"/>
                <a:cs typeface="Courier New"/>
                <a:sym typeface="Courier New"/>
              </a:rPr>
              <a:t>&lt;html&gt;</a:t>
            </a:r>
            <a:endParaRPr/>
          </a:p>
          <a:p>
            <a:pPr indent="-342900" lvl="0" marL="342900" rtl="0" algn="l">
              <a:spcBef>
                <a:spcPts val="400"/>
              </a:spcBef>
              <a:spcAft>
                <a:spcPts val="0"/>
              </a:spcAft>
              <a:buClr>
                <a:srgbClr val="00B0F0"/>
              </a:buClr>
              <a:buSzPts val="2000"/>
              <a:buFont typeface="Courier New"/>
              <a:buNone/>
            </a:pPr>
            <a:r>
              <a:rPr b="1" lang="en">
                <a:solidFill>
                  <a:srgbClr val="00B0F0"/>
                </a:solidFill>
                <a:latin typeface="Courier New"/>
                <a:ea typeface="Courier New"/>
                <a:cs typeface="Courier New"/>
                <a:sym typeface="Courier New"/>
              </a:rPr>
              <a:t>	&lt;head&gt;&lt;title&gt;</a:t>
            </a:r>
            <a:r>
              <a:rPr b="1" lang="en">
                <a:latin typeface="Courier New"/>
                <a:ea typeface="Courier New"/>
                <a:cs typeface="Courier New"/>
                <a:sym typeface="Courier New"/>
              </a:rPr>
              <a:t>Hello</a:t>
            </a:r>
            <a:r>
              <a:rPr b="1" lang="en">
                <a:solidFill>
                  <a:srgbClr val="FF0000"/>
                </a:solidFill>
                <a:latin typeface="Courier New"/>
                <a:ea typeface="Courier New"/>
                <a:cs typeface="Courier New"/>
                <a:sym typeface="Courier New"/>
              </a:rPr>
              <a:t>&lt;/title&gt;</a:t>
            </a:r>
            <a:r>
              <a:rPr b="1" lang="en">
                <a:solidFill>
                  <a:srgbClr val="FF9900"/>
                </a:solidFill>
                <a:latin typeface="Courier New"/>
                <a:ea typeface="Courier New"/>
                <a:cs typeface="Courier New"/>
                <a:sym typeface="Courier New"/>
              </a:rPr>
              <a:t>&lt;/head&gt;</a:t>
            </a:r>
            <a:endParaRPr/>
          </a:p>
          <a:p>
            <a:pPr indent="-342900" lvl="0" marL="342900" rtl="0" algn="l">
              <a:spcBef>
                <a:spcPts val="400"/>
              </a:spcBef>
              <a:spcAft>
                <a:spcPts val="0"/>
              </a:spcAft>
              <a:buClr>
                <a:schemeClr val="dk1"/>
              </a:buClr>
              <a:buSzPts val="2000"/>
              <a:buFont typeface="Courier New"/>
              <a:buNone/>
            </a:pPr>
            <a:r>
              <a:rPr b="1" lang="en">
                <a:latin typeface="Courier New"/>
                <a:ea typeface="Courier New"/>
                <a:cs typeface="Courier New"/>
                <a:sym typeface="Courier New"/>
              </a:rPr>
              <a:t>	</a:t>
            </a:r>
            <a:r>
              <a:rPr b="1" lang="en">
                <a:solidFill>
                  <a:srgbClr val="00B0F0"/>
                </a:solidFill>
                <a:latin typeface="Courier New"/>
                <a:ea typeface="Courier New"/>
                <a:cs typeface="Courier New"/>
                <a:sym typeface="Courier New"/>
              </a:rPr>
              <a:t>&lt;body&gt;&lt;p&gt;</a:t>
            </a:r>
            <a:r>
              <a:rPr b="1" lang="en">
                <a:latin typeface="Courier New"/>
                <a:ea typeface="Courier New"/>
                <a:cs typeface="Courier New"/>
                <a:sym typeface="Courier New"/>
              </a:rPr>
              <a:t>This appears in the </a:t>
            </a:r>
            <a:r>
              <a:rPr b="1" lang="en">
                <a:solidFill>
                  <a:srgbClr val="00B0F0"/>
                </a:solidFill>
                <a:latin typeface="Courier New"/>
                <a:ea typeface="Courier New"/>
                <a:cs typeface="Courier New"/>
                <a:sym typeface="Courier New"/>
              </a:rPr>
              <a:t>&lt;i&gt;</a:t>
            </a:r>
            <a:r>
              <a:rPr b="1" lang="en">
                <a:latin typeface="Courier New"/>
                <a:ea typeface="Courier New"/>
                <a:cs typeface="Courier New"/>
                <a:sym typeface="Courier New"/>
              </a:rPr>
              <a:t>browser</a:t>
            </a:r>
            <a:r>
              <a:rPr b="1" lang="en">
                <a:solidFill>
                  <a:srgbClr val="FF0000"/>
                </a:solidFill>
                <a:latin typeface="Courier New"/>
                <a:ea typeface="Courier New"/>
                <a:cs typeface="Courier New"/>
                <a:sym typeface="Courier New"/>
              </a:rPr>
              <a:t>&lt;/i&gt;</a:t>
            </a:r>
            <a:r>
              <a:rPr b="1" lang="en">
                <a:latin typeface="Courier New"/>
                <a:ea typeface="Courier New"/>
                <a:cs typeface="Courier New"/>
                <a:sym typeface="Courier New"/>
              </a:rPr>
              <a:t>.</a:t>
            </a:r>
            <a:r>
              <a:rPr b="1" lang="en">
                <a:solidFill>
                  <a:srgbClr val="FF0000"/>
                </a:solidFill>
                <a:latin typeface="Courier New"/>
                <a:ea typeface="Courier New"/>
                <a:cs typeface="Courier New"/>
                <a:sym typeface="Courier New"/>
              </a:rPr>
              <a:t>&lt;/p&gt;&lt;/body&gt;</a:t>
            </a:r>
            <a:endParaRPr/>
          </a:p>
          <a:p>
            <a:pPr indent="-342900" lvl="0" marL="342900" rtl="0" algn="l">
              <a:spcBef>
                <a:spcPts val="400"/>
              </a:spcBef>
              <a:spcAft>
                <a:spcPts val="0"/>
              </a:spcAft>
              <a:buClr>
                <a:srgbClr val="FF0000"/>
              </a:buClr>
              <a:buSzPts val="2000"/>
              <a:buFont typeface="Courier New"/>
              <a:buNone/>
            </a:pPr>
            <a:r>
              <a:rPr b="1" lang="en">
                <a:solidFill>
                  <a:srgbClr val="FF0000"/>
                </a:solidFill>
                <a:latin typeface="Courier New"/>
                <a:ea typeface="Courier New"/>
                <a:cs typeface="Courier New"/>
                <a:sym typeface="Courier New"/>
              </a:rPr>
              <a:t>&lt;/html&gt;</a:t>
            </a:r>
            <a:endParaRPr/>
          </a:p>
          <a:p>
            <a:pPr indent="-215900" lvl="0" marL="342900" rtl="0" algn="l">
              <a:spcBef>
                <a:spcPts val="400"/>
              </a:spcBef>
              <a:spcAft>
                <a:spcPts val="0"/>
              </a:spcAft>
              <a:buClr>
                <a:schemeClr val="dk1"/>
              </a:buClr>
              <a:buSzPts val="2000"/>
              <a:buNone/>
            </a:pPr>
            <a:r>
              <a:t/>
            </a:r>
            <a:endParaRPr>
              <a:latin typeface="Arial"/>
              <a:ea typeface="Arial"/>
              <a:cs typeface="Arial"/>
              <a:sym typeface="Arial"/>
            </a:endParaRPr>
          </a:p>
        </p:txBody>
      </p:sp>
      <p:graphicFrame>
        <p:nvGraphicFramePr>
          <p:cNvPr id="337" name="Google Shape;337;p46"/>
          <p:cNvGraphicFramePr/>
          <p:nvPr/>
        </p:nvGraphicFramePr>
        <p:xfrm>
          <a:off x="539750" y="3436144"/>
          <a:ext cx="3000000" cy="3000000"/>
        </p:xfrm>
        <a:graphic>
          <a:graphicData uri="http://schemas.openxmlformats.org/drawingml/2006/table">
            <a:tbl>
              <a:tblPr>
                <a:noFill/>
                <a:tableStyleId>{99FE96FD-4614-4DBD-8734-294DF50B40A3}</a:tableStyleId>
              </a:tblPr>
              <a:tblGrid>
                <a:gridCol w="1927225"/>
                <a:gridCol w="1925650"/>
                <a:gridCol w="1927225"/>
                <a:gridCol w="1924050"/>
              </a:tblGrid>
              <a:tr h="377425">
                <a:tc>
                  <a:txBody>
                    <a:bodyPr/>
                    <a:lstStyle/>
                    <a:p>
                      <a:pPr indent="0" lvl="0" marL="0" marR="0" rtl="0" algn="ctr">
                        <a:lnSpc>
                          <a:spcPct val="100000"/>
                        </a:lnSpc>
                        <a:spcBef>
                          <a:spcPts val="0"/>
                        </a:spcBef>
                        <a:spcAft>
                          <a:spcPts val="0"/>
                        </a:spcAft>
                        <a:buClr>
                          <a:schemeClr val="dk1"/>
                        </a:buClr>
                        <a:buSzPts val="1800"/>
                        <a:buFont typeface="Courier New"/>
                        <a:buNone/>
                      </a:pPr>
                      <a:r>
                        <a:rPr b="1" i="0" lang="en" sz="1800" u="none" cap="none" strike="noStrike">
                          <a:solidFill>
                            <a:schemeClr val="dk1"/>
                          </a:solidFill>
                          <a:latin typeface="Courier New"/>
                          <a:ea typeface="Courier New"/>
                          <a:cs typeface="Courier New"/>
                          <a:sym typeface="Courier New"/>
                        </a:rPr>
                        <a:t>&lt;html&gt;</a:t>
                      </a:r>
                      <a:endParaRPr b="0" i="0" sz="2100" u="none" cap="none" strike="noStrike">
                        <a:solidFill>
                          <a:schemeClr val="dk1"/>
                        </a:solidFill>
                        <a:latin typeface="Arial"/>
                        <a:ea typeface="Arial"/>
                        <a:cs typeface="Arial"/>
                        <a:sym typeface="Arial"/>
                      </a:endParaRPr>
                    </a:p>
                  </a:txBody>
                  <a:tcPr marT="34300" marB="343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B2B2B2"/>
                        </a:buClr>
                        <a:buSzPts val="1800"/>
                        <a:buFont typeface="Courier New"/>
                        <a:buNone/>
                      </a:pPr>
                      <a:r>
                        <a:rPr b="1" i="0" lang="en" sz="1800" u="none" cap="none" strike="noStrike">
                          <a:solidFill>
                            <a:srgbClr val="B2B2B2"/>
                          </a:solidFill>
                          <a:latin typeface="Courier New"/>
                          <a:ea typeface="Courier New"/>
                          <a:cs typeface="Courier New"/>
                          <a:sym typeface="Courier New"/>
                        </a:rPr>
                        <a:t>&lt;head&gt;</a:t>
                      </a:r>
                      <a:endParaRPr b="0" i="0" sz="2100" u="none" cap="none" strike="noStrike">
                        <a:solidFill>
                          <a:srgbClr val="B2B2B2"/>
                        </a:solidFill>
                        <a:latin typeface="Arial"/>
                        <a:ea typeface="Arial"/>
                        <a:cs typeface="Arial"/>
                        <a:sym typeface="Arial"/>
                      </a:endParaRPr>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Arial"/>
                        <a:ea typeface="Arial"/>
                        <a:cs typeface="Arial"/>
                        <a:sym typeface="Arial"/>
                      </a:endParaRPr>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Arial"/>
                        <a:ea typeface="Arial"/>
                        <a:cs typeface="Arial"/>
                        <a:sym typeface="Arial"/>
                      </a:endParaRPr>
                    </a:p>
                  </a:txBody>
                  <a:tcPr marT="34300" marB="343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338" name="Google Shape;338;p46"/>
          <p:cNvSpPr txBox="1"/>
          <p:nvPr/>
        </p:nvSpPr>
        <p:spPr>
          <a:xfrm>
            <a:off x="179388" y="567333"/>
            <a:ext cx="890587" cy="276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3.2.5.1</a:t>
            </a:r>
            <a:endParaRPr/>
          </a:p>
        </p:txBody>
      </p:sp>
      <p:sp>
        <p:nvSpPr>
          <p:cNvPr id="339" name="Google Shape;339;p46"/>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7"/>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
                <a:latin typeface="Arial"/>
                <a:ea typeface="Arial"/>
                <a:cs typeface="Arial"/>
                <a:sym typeface="Arial"/>
              </a:rPr>
              <a:t>Parsing XHTML</a:t>
            </a:r>
            <a:endParaRPr/>
          </a:p>
        </p:txBody>
      </p:sp>
      <p:sp>
        <p:nvSpPr>
          <p:cNvPr id="346" name="Google Shape;346;p47"/>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00B0F0"/>
              </a:buClr>
              <a:buSzPts val="2000"/>
              <a:buFont typeface="Courier New"/>
              <a:buNone/>
            </a:pPr>
            <a:r>
              <a:rPr b="1" lang="en">
                <a:solidFill>
                  <a:srgbClr val="00B0F0"/>
                </a:solidFill>
                <a:latin typeface="Courier New"/>
                <a:ea typeface="Courier New"/>
                <a:cs typeface="Courier New"/>
                <a:sym typeface="Courier New"/>
              </a:rPr>
              <a:t>&lt;html&gt;</a:t>
            </a:r>
            <a:endParaRPr/>
          </a:p>
          <a:p>
            <a:pPr indent="-342900" lvl="0" marL="342900" rtl="0" algn="l">
              <a:spcBef>
                <a:spcPts val="400"/>
              </a:spcBef>
              <a:spcAft>
                <a:spcPts val="0"/>
              </a:spcAft>
              <a:buClr>
                <a:srgbClr val="00B0F0"/>
              </a:buClr>
              <a:buSzPts val="2000"/>
              <a:buFont typeface="Courier New"/>
              <a:buNone/>
            </a:pPr>
            <a:r>
              <a:rPr b="1" lang="en">
                <a:solidFill>
                  <a:srgbClr val="00B0F0"/>
                </a:solidFill>
                <a:latin typeface="Courier New"/>
                <a:ea typeface="Courier New"/>
                <a:cs typeface="Courier New"/>
                <a:sym typeface="Courier New"/>
              </a:rPr>
              <a:t>	&lt;head&gt;&lt;title&gt;</a:t>
            </a:r>
            <a:r>
              <a:rPr b="1" lang="en">
                <a:latin typeface="Courier New"/>
                <a:ea typeface="Courier New"/>
                <a:cs typeface="Courier New"/>
                <a:sym typeface="Courier New"/>
              </a:rPr>
              <a:t>Hello</a:t>
            </a:r>
            <a:r>
              <a:rPr b="1" lang="en">
                <a:solidFill>
                  <a:srgbClr val="FF0000"/>
                </a:solidFill>
                <a:latin typeface="Courier New"/>
                <a:ea typeface="Courier New"/>
                <a:cs typeface="Courier New"/>
                <a:sym typeface="Courier New"/>
              </a:rPr>
              <a:t>&lt;/title&gt;&lt;/head&gt;</a:t>
            </a:r>
            <a:endParaRPr/>
          </a:p>
          <a:p>
            <a:pPr indent="-342900" lvl="0" marL="342900" rtl="0" algn="l">
              <a:spcBef>
                <a:spcPts val="400"/>
              </a:spcBef>
              <a:spcAft>
                <a:spcPts val="0"/>
              </a:spcAft>
              <a:buClr>
                <a:schemeClr val="dk1"/>
              </a:buClr>
              <a:buSzPts val="2000"/>
              <a:buFont typeface="Courier New"/>
              <a:buNone/>
            </a:pPr>
            <a:r>
              <a:rPr b="1" lang="en">
                <a:latin typeface="Courier New"/>
                <a:ea typeface="Courier New"/>
                <a:cs typeface="Courier New"/>
                <a:sym typeface="Courier New"/>
              </a:rPr>
              <a:t>	</a:t>
            </a:r>
            <a:r>
              <a:rPr b="1" lang="en">
                <a:solidFill>
                  <a:srgbClr val="FF9900"/>
                </a:solidFill>
                <a:latin typeface="Courier New"/>
                <a:ea typeface="Courier New"/>
                <a:cs typeface="Courier New"/>
                <a:sym typeface="Courier New"/>
              </a:rPr>
              <a:t>&lt;body&gt;</a:t>
            </a:r>
            <a:r>
              <a:rPr b="1" lang="en">
                <a:solidFill>
                  <a:srgbClr val="00B0F0"/>
                </a:solidFill>
                <a:latin typeface="Courier New"/>
                <a:ea typeface="Courier New"/>
                <a:cs typeface="Courier New"/>
                <a:sym typeface="Courier New"/>
              </a:rPr>
              <a:t>&lt;p&gt;</a:t>
            </a:r>
            <a:r>
              <a:rPr b="1" lang="en">
                <a:latin typeface="Courier New"/>
                <a:ea typeface="Courier New"/>
                <a:cs typeface="Courier New"/>
                <a:sym typeface="Courier New"/>
              </a:rPr>
              <a:t>This appears in the </a:t>
            </a:r>
            <a:r>
              <a:rPr b="1" lang="en">
                <a:solidFill>
                  <a:srgbClr val="00B0F0"/>
                </a:solidFill>
                <a:latin typeface="Courier New"/>
                <a:ea typeface="Courier New"/>
                <a:cs typeface="Courier New"/>
                <a:sym typeface="Courier New"/>
              </a:rPr>
              <a:t>&lt;i&gt;</a:t>
            </a:r>
            <a:r>
              <a:rPr b="1" lang="en">
                <a:latin typeface="Courier New"/>
                <a:ea typeface="Courier New"/>
                <a:cs typeface="Courier New"/>
                <a:sym typeface="Courier New"/>
              </a:rPr>
              <a:t>browser</a:t>
            </a:r>
            <a:r>
              <a:rPr b="1" lang="en">
                <a:solidFill>
                  <a:srgbClr val="FF0000"/>
                </a:solidFill>
                <a:latin typeface="Courier New"/>
                <a:ea typeface="Courier New"/>
                <a:cs typeface="Courier New"/>
                <a:sym typeface="Courier New"/>
              </a:rPr>
              <a:t>&lt;/i&gt;</a:t>
            </a:r>
            <a:r>
              <a:rPr b="1" lang="en">
                <a:latin typeface="Courier New"/>
                <a:ea typeface="Courier New"/>
                <a:cs typeface="Courier New"/>
                <a:sym typeface="Courier New"/>
              </a:rPr>
              <a:t>.</a:t>
            </a:r>
            <a:r>
              <a:rPr b="1" lang="en">
                <a:solidFill>
                  <a:srgbClr val="FF0000"/>
                </a:solidFill>
                <a:latin typeface="Courier New"/>
                <a:ea typeface="Courier New"/>
                <a:cs typeface="Courier New"/>
                <a:sym typeface="Courier New"/>
              </a:rPr>
              <a:t>&lt;/p&gt;&lt;/body&gt;</a:t>
            </a:r>
            <a:endParaRPr/>
          </a:p>
          <a:p>
            <a:pPr indent="-342900" lvl="0" marL="342900" rtl="0" algn="l">
              <a:spcBef>
                <a:spcPts val="400"/>
              </a:spcBef>
              <a:spcAft>
                <a:spcPts val="0"/>
              </a:spcAft>
              <a:buClr>
                <a:srgbClr val="FF0000"/>
              </a:buClr>
              <a:buSzPts val="2000"/>
              <a:buFont typeface="Courier New"/>
              <a:buNone/>
            </a:pPr>
            <a:r>
              <a:rPr b="1" lang="en">
                <a:solidFill>
                  <a:srgbClr val="FF0000"/>
                </a:solidFill>
                <a:latin typeface="Courier New"/>
                <a:ea typeface="Courier New"/>
                <a:cs typeface="Courier New"/>
                <a:sym typeface="Courier New"/>
              </a:rPr>
              <a:t>&lt;/html&gt;</a:t>
            </a:r>
            <a:endParaRPr/>
          </a:p>
          <a:p>
            <a:pPr indent="-241300" lvl="0" marL="342900" rtl="0" algn="l">
              <a:spcBef>
                <a:spcPts val="320"/>
              </a:spcBef>
              <a:spcAft>
                <a:spcPts val="0"/>
              </a:spcAft>
              <a:buClr>
                <a:schemeClr val="dk1"/>
              </a:buClr>
              <a:buSzPts val="1600"/>
              <a:buNone/>
            </a:pPr>
            <a:r>
              <a:t/>
            </a:r>
            <a:endParaRPr sz="1600">
              <a:latin typeface="Arial"/>
              <a:ea typeface="Arial"/>
              <a:cs typeface="Arial"/>
              <a:sym typeface="Arial"/>
            </a:endParaRPr>
          </a:p>
        </p:txBody>
      </p:sp>
      <p:graphicFrame>
        <p:nvGraphicFramePr>
          <p:cNvPr id="347" name="Google Shape;347;p47"/>
          <p:cNvGraphicFramePr/>
          <p:nvPr/>
        </p:nvGraphicFramePr>
        <p:xfrm>
          <a:off x="539750" y="3436144"/>
          <a:ext cx="3000000" cy="3000000"/>
        </p:xfrm>
        <a:graphic>
          <a:graphicData uri="http://schemas.openxmlformats.org/drawingml/2006/table">
            <a:tbl>
              <a:tblPr>
                <a:noFill/>
                <a:tableStyleId>{99FE96FD-4614-4DBD-8734-294DF50B40A3}</a:tableStyleId>
              </a:tblPr>
              <a:tblGrid>
                <a:gridCol w="1927225"/>
                <a:gridCol w="1925650"/>
                <a:gridCol w="1927225"/>
                <a:gridCol w="1924050"/>
              </a:tblGrid>
              <a:tr h="377425">
                <a:tc>
                  <a:txBody>
                    <a:bodyPr/>
                    <a:lstStyle/>
                    <a:p>
                      <a:pPr indent="0" lvl="0" marL="0" marR="0" rtl="0" algn="ctr">
                        <a:lnSpc>
                          <a:spcPct val="100000"/>
                        </a:lnSpc>
                        <a:spcBef>
                          <a:spcPts val="0"/>
                        </a:spcBef>
                        <a:spcAft>
                          <a:spcPts val="0"/>
                        </a:spcAft>
                        <a:buClr>
                          <a:schemeClr val="dk1"/>
                        </a:buClr>
                        <a:buSzPts val="1800"/>
                        <a:buFont typeface="Courier New"/>
                        <a:buNone/>
                      </a:pPr>
                      <a:r>
                        <a:rPr b="1" i="0" lang="en" sz="1800" u="none" cap="none" strike="noStrike">
                          <a:solidFill>
                            <a:schemeClr val="dk1"/>
                          </a:solidFill>
                          <a:latin typeface="Courier New"/>
                          <a:ea typeface="Courier New"/>
                          <a:cs typeface="Courier New"/>
                          <a:sym typeface="Courier New"/>
                        </a:rPr>
                        <a:t>&lt;html&gt;</a:t>
                      </a:r>
                      <a:endParaRPr b="0" i="0" sz="2100" u="none" cap="none" strike="noStrike">
                        <a:solidFill>
                          <a:schemeClr val="dk1"/>
                        </a:solidFill>
                        <a:latin typeface="Arial"/>
                        <a:ea typeface="Arial"/>
                        <a:cs typeface="Arial"/>
                        <a:sym typeface="Arial"/>
                      </a:endParaRPr>
                    </a:p>
                  </a:txBody>
                  <a:tcPr marT="34300" marB="343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Courier New"/>
                        <a:buNone/>
                      </a:pPr>
                      <a:r>
                        <a:rPr b="1" i="0" lang="en" sz="1800" u="none" cap="none" strike="noStrike">
                          <a:solidFill>
                            <a:schemeClr val="dk1"/>
                          </a:solidFill>
                          <a:latin typeface="Courier New"/>
                          <a:ea typeface="Courier New"/>
                          <a:cs typeface="Courier New"/>
                          <a:sym typeface="Courier New"/>
                        </a:rPr>
                        <a:t>&lt;body&gt;</a:t>
                      </a:r>
                      <a:endParaRPr b="0" i="0" sz="2100" u="none" cap="none" strike="noStrike">
                        <a:solidFill>
                          <a:schemeClr val="dk1"/>
                        </a:solidFill>
                        <a:latin typeface="Arial"/>
                        <a:ea typeface="Arial"/>
                        <a:cs typeface="Arial"/>
                        <a:sym typeface="Arial"/>
                      </a:endParaRPr>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Arial"/>
                        <a:ea typeface="Arial"/>
                        <a:cs typeface="Arial"/>
                        <a:sym typeface="Arial"/>
                      </a:endParaRPr>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Arial"/>
                        <a:ea typeface="Arial"/>
                        <a:cs typeface="Arial"/>
                        <a:sym typeface="Arial"/>
                      </a:endParaRPr>
                    </a:p>
                  </a:txBody>
                  <a:tcPr marT="34300" marB="343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348" name="Google Shape;348;p47"/>
          <p:cNvSpPr txBox="1"/>
          <p:nvPr/>
        </p:nvSpPr>
        <p:spPr>
          <a:xfrm>
            <a:off x="179388" y="567333"/>
            <a:ext cx="890587" cy="276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3.2.5.1</a:t>
            </a:r>
            <a:endParaRPr/>
          </a:p>
        </p:txBody>
      </p:sp>
      <p:sp>
        <p:nvSpPr>
          <p:cNvPr id="349" name="Google Shape;349;p4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8"/>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
                <a:latin typeface="Arial"/>
                <a:ea typeface="Arial"/>
                <a:cs typeface="Arial"/>
                <a:sym typeface="Arial"/>
              </a:rPr>
              <a:t>Parsing XHTML</a:t>
            </a:r>
            <a:endParaRPr/>
          </a:p>
        </p:txBody>
      </p:sp>
      <p:sp>
        <p:nvSpPr>
          <p:cNvPr id="356" name="Google Shape;356;p48"/>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00B0F0"/>
              </a:buClr>
              <a:buSzPts val="2000"/>
              <a:buFont typeface="Courier New"/>
              <a:buNone/>
            </a:pPr>
            <a:r>
              <a:rPr b="1" lang="en">
                <a:solidFill>
                  <a:srgbClr val="00B0F0"/>
                </a:solidFill>
                <a:latin typeface="Courier New"/>
                <a:ea typeface="Courier New"/>
                <a:cs typeface="Courier New"/>
                <a:sym typeface="Courier New"/>
              </a:rPr>
              <a:t>&lt;html&gt;</a:t>
            </a:r>
            <a:endParaRPr/>
          </a:p>
          <a:p>
            <a:pPr indent="-342900" lvl="0" marL="342900" rtl="0" algn="l">
              <a:spcBef>
                <a:spcPts val="400"/>
              </a:spcBef>
              <a:spcAft>
                <a:spcPts val="0"/>
              </a:spcAft>
              <a:buClr>
                <a:srgbClr val="00B0F0"/>
              </a:buClr>
              <a:buSzPts val="2000"/>
              <a:buFont typeface="Courier New"/>
              <a:buNone/>
            </a:pPr>
            <a:r>
              <a:rPr b="1" lang="en">
                <a:solidFill>
                  <a:srgbClr val="00B0F0"/>
                </a:solidFill>
                <a:latin typeface="Courier New"/>
                <a:ea typeface="Courier New"/>
                <a:cs typeface="Courier New"/>
                <a:sym typeface="Courier New"/>
              </a:rPr>
              <a:t>	&lt;head&gt;&lt;title&gt;</a:t>
            </a:r>
            <a:r>
              <a:rPr b="1" lang="en">
                <a:latin typeface="Courier New"/>
                <a:ea typeface="Courier New"/>
                <a:cs typeface="Courier New"/>
                <a:sym typeface="Courier New"/>
              </a:rPr>
              <a:t>Hello</a:t>
            </a:r>
            <a:r>
              <a:rPr b="1" lang="en">
                <a:solidFill>
                  <a:srgbClr val="FF0000"/>
                </a:solidFill>
                <a:latin typeface="Courier New"/>
                <a:ea typeface="Courier New"/>
                <a:cs typeface="Courier New"/>
                <a:sym typeface="Courier New"/>
              </a:rPr>
              <a:t>&lt;/title&gt;&lt;/head&gt;</a:t>
            </a:r>
            <a:endParaRPr/>
          </a:p>
          <a:p>
            <a:pPr indent="-342900" lvl="0" marL="342900" rtl="0" algn="l">
              <a:spcBef>
                <a:spcPts val="400"/>
              </a:spcBef>
              <a:spcAft>
                <a:spcPts val="0"/>
              </a:spcAft>
              <a:buClr>
                <a:schemeClr val="dk1"/>
              </a:buClr>
              <a:buSzPts val="2000"/>
              <a:buFont typeface="Courier New"/>
              <a:buNone/>
            </a:pPr>
            <a:r>
              <a:rPr b="1" lang="en">
                <a:latin typeface="Courier New"/>
                <a:ea typeface="Courier New"/>
                <a:cs typeface="Courier New"/>
                <a:sym typeface="Courier New"/>
              </a:rPr>
              <a:t>	</a:t>
            </a:r>
            <a:r>
              <a:rPr b="1" lang="en">
                <a:solidFill>
                  <a:srgbClr val="00B0F0"/>
                </a:solidFill>
                <a:latin typeface="Courier New"/>
                <a:ea typeface="Courier New"/>
                <a:cs typeface="Courier New"/>
                <a:sym typeface="Courier New"/>
              </a:rPr>
              <a:t>&lt;body&gt;</a:t>
            </a:r>
            <a:r>
              <a:rPr b="1" lang="en">
                <a:solidFill>
                  <a:srgbClr val="FF9900"/>
                </a:solidFill>
                <a:latin typeface="Courier New"/>
                <a:ea typeface="Courier New"/>
                <a:cs typeface="Courier New"/>
                <a:sym typeface="Courier New"/>
              </a:rPr>
              <a:t>&lt;p&gt;</a:t>
            </a:r>
            <a:r>
              <a:rPr b="1" lang="en">
                <a:latin typeface="Courier New"/>
                <a:ea typeface="Courier New"/>
                <a:cs typeface="Courier New"/>
                <a:sym typeface="Courier New"/>
              </a:rPr>
              <a:t>This appears in the </a:t>
            </a:r>
            <a:r>
              <a:rPr b="1" lang="en">
                <a:solidFill>
                  <a:srgbClr val="00B0F0"/>
                </a:solidFill>
                <a:latin typeface="Courier New"/>
                <a:ea typeface="Courier New"/>
                <a:cs typeface="Courier New"/>
                <a:sym typeface="Courier New"/>
              </a:rPr>
              <a:t>&lt;i&gt;</a:t>
            </a:r>
            <a:r>
              <a:rPr b="1" lang="en">
                <a:latin typeface="Courier New"/>
                <a:ea typeface="Courier New"/>
                <a:cs typeface="Courier New"/>
                <a:sym typeface="Courier New"/>
              </a:rPr>
              <a:t>browser</a:t>
            </a:r>
            <a:r>
              <a:rPr b="1" lang="en">
                <a:solidFill>
                  <a:srgbClr val="FF0000"/>
                </a:solidFill>
                <a:latin typeface="Courier New"/>
                <a:ea typeface="Courier New"/>
                <a:cs typeface="Courier New"/>
                <a:sym typeface="Courier New"/>
              </a:rPr>
              <a:t>&lt;/i&gt;</a:t>
            </a:r>
            <a:r>
              <a:rPr b="1" lang="en">
                <a:latin typeface="Courier New"/>
                <a:ea typeface="Courier New"/>
                <a:cs typeface="Courier New"/>
                <a:sym typeface="Courier New"/>
              </a:rPr>
              <a:t>.</a:t>
            </a:r>
            <a:r>
              <a:rPr b="1" lang="en">
                <a:solidFill>
                  <a:srgbClr val="FF0000"/>
                </a:solidFill>
                <a:latin typeface="Courier New"/>
                <a:ea typeface="Courier New"/>
                <a:cs typeface="Courier New"/>
                <a:sym typeface="Courier New"/>
              </a:rPr>
              <a:t>&lt;/p&gt;&lt;/body&gt;</a:t>
            </a:r>
            <a:endParaRPr/>
          </a:p>
          <a:p>
            <a:pPr indent="-342900" lvl="0" marL="342900" rtl="0" algn="l">
              <a:spcBef>
                <a:spcPts val="400"/>
              </a:spcBef>
              <a:spcAft>
                <a:spcPts val="0"/>
              </a:spcAft>
              <a:buClr>
                <a:srgbClr val="FF0000"/>
              </a:buClr>
              <a:buSzPts val="2000"/>
              <a:buFont typeface="Courier New"/>
              <a:buNone/>
            </a:pPr>
            <a:r>
              <a:rPr b="1" lang="en">
                <a:solidFill>
                  <a:srgbClr val="FF0000"/>
                </a:solidFill>
                <a:latin typeface="Courier New"/>
                <a:ea typeface="Courier New"/>
                <a:cs typeface="Courier New"/>
                <a:sym typeface="Courier New"/>
              </a:rPr>
              <a:t>&lt;/html&gt;</a:t>
            </a:r>
            <a:endParaRPr/>
          </a:p>
          <a:p>
            <a:pPr indent="-215900" lvl="0" marL="342900" rtl="0" algn="l">
              <a:spcBef>
                <a:spcPts val="400"/>
              </a:spcBef>
              <a:spcAft>
                <a:spcPts val="0"/>
              </a:spcAft>
              <a:buClr>
                <a:schemeClr val="dk1"/>
              </a:buClr>
              <a:buSzPts val="2000"/>
              <a:buNone/>
            </a:pPr>
            <a:r>
              <a:t/>
            </a:r>
            <a:endParaRPr>
              <a:latin typeface="Arial"/>
              <a:ea typeface="Arial"/>
              <a:cs typeface="Arial"/>
              <a:sym typeface="Arial"/>
            </a:endParaRPr>
          </a:p>
        </p:txBody>
      </p:sp>
      <p:graphicFrame>
        <p:nvGraphicFramePr>
          <p:cNvPr id="357" name="Google Shape;357;p48"/>
          <p:cNvGraphicFramePr/>
          <p:nvPr/>
        </p:nvGraphicFramePr>
        <p:xfrm>
          <a:off x="539750" y="3436144"/>
          <a:ext cx="3000000" cy="3000000"/>
        </p:xfrm>
        <a:graphic>
          <a:graphicData uri="http://schemas.openxmlformats.org/drawingml/2006/table">
            <a:tbl>
              <a:tblPr>
                <a:noFill/>
                <a:tableStyleId>{99FE96FD-4614-4DBD-8734-294DF50B40A3}</a:tableStyleId>
              </a:tblPr>
              <a:tblGrid>
                <a:gridCol w="1927225"/>
                <a:gridCol w="1925650"/>
                <a:gridCol w="1927225"/>
                <a:gridCol w="1924050"/>
              </a:tblGrid>
              <a:tr h="377425">
                <a:tc>
                  <a:txBody>
                    <a:bodyPr/>
                    <a:lstStyle/>
                    <a:p>
                      <a:pPr indent="0" lvl="0" marL="0" marR="0" rtl="0" algn="ctr">
                        <a:lnSpc>
                          <a:spcPct val="100000"/>
                        </a:lnSpc>
                        <a:spcBef>
                          <a:spcPts val="0"/>
                        </a:spcBef>
                        <a:spcAft>
                          <a:spcPts val="0"/>
                        </a:spcAft>
                        <a:buClr>
                          <a:schemeClr val="dk1"/>
                        </a:buClr>
                        <a:buSzPts val="1800"/>
                        <a:buFont typeface="Courier New"/>
                        <a:buNone/>
                      </a:pPr>
                      <a:r>
                        <a:rPr b="1" i="0" lang="en" sz="1800" u="none" cap="none" strike="noStrike">
                          <a:solidFill>
                            <a:schemeClr val="dk1"/>
                          </a:solidFill>
                          <a:latin typeface="Courier New"/>
                          <a:ea typeface="Courier New"/>
                          <a:cs typeface="Courier New"/>
                          <a:sym typeface="Courier New"/>
                        </a:rPr>
                        <a:t>&lt;html&gt;</a:t>
                      </a:r>
                      <a:endParaRPr b="0" i="0" sz="2100" u="none" cap="none" strike="noStrike">
                        <a:solidFill>
                          <a:schemeClr val="dk1"/>
                        </a:solidFill>
                        <a:latin typeface="Arial"/>
                        <a:ea typeface="Arial"/>
                        <a:cs typeface="Arial"/>
                        <a:sym typeface="Arial"/>
                      </a:endParaRPr>
                    </a:p>
                  </a:txBody>
                  <a:tcPr marT="34300" marB="343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Courier New"/>
                        <a:buNone/>
                      </a:pPr>
                      <a:r>
                        <a:rPr b="1" i="0" lang="en" sz="1800" u="none" cap="none" strike="noStrike">
                          <a:solidFill>
                            <a:schemeClr val="dk1"/>
                          </a:solidFill>
                          <a:latin typeface="Courier New"/>
                          <a:ea typeface="Courier New"/>
                          <a:cs typeface="Courier New"/>
                          <a:sym typeface="Courier New"/>
                        </a:rPr>
                        <a:t>&lt;body&gt;</a:t>
                      </a:r>
                      <a:endParaRPr b="0" i="0" sz="2100" u="none" cap="none" strike="noStrike">
                        <a:solidFill>
                          <a:schemeClr val="dk1"/>
                        </a:solidFill>
                        <a:latin typeface="Arial"/>
                        <a:ea typeface="Arial"/>
                        <a:cs typeface="Arial"/>
                        <a:sym typeface="Arial"/>
                      </a:endParaRPr>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Courier New"/>
                        <a:buNone/>
                      </a:pPr>
                      <a:r>
                        <a:rPr b="1" i="0" lang="en" sz="1800" u="none" cap="none" strike="noStrike">
                          <a:solidFill>
                            <a:schemeClr val="dk1"/>
                          </a:solidFill>
                          <a:latin typeface="Courier New"/>
                          <a:ea typeface="Courier New"/>
                          <a:cs typeface="Courier New"/>
                          <a:sym typeface="Courier New"/>
                        </a:rPr>
                        <a:t>&lt;p&gt;</a:t>
                      </a:r>
                      <a:endParaRPr b="0" i="0" sz="2100" u="none" cap="none" strike="noStrike">
                        <a:solidFill>
                          <a:schemeClr val="dk1"/>
                        </a:solidFill>
                        <a:latin typeface="Arial"/>
                        <a:ea typeface="Arial"/>
                        <a:cs typeface="Arial"/>
                        <a:sym typeface="Arial"/>
                      </a:endParaRPr>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Arial"/>
                        <a:ea typeface="Arial"/>
                        <a:cs typeface="Arial"/>
                        <a:sym typeface="Arial"/>
                      </a:endParaRPr>
                    </a:p>
                  </a:txBody>
                  <a:tcPr marT="34300" marB="343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358" name="Google Shape;358;p48"/>
          <p:cNvSpPr txBox="1"/>
          <p:nvPr/>
        </p:nvSpPr>
        <p:spPr>
          <a:xfrm>
            <a:off x="179388" y="567333"/>
            <a:ext cx="890587" cy="276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3.2.5.1</a:t>
            </a:r>
            <a:endParaRPr/>
          </a:p>
        </p:txBody>
      </p:sp>
      <p:sp>
        <p:nvSpPr>
          <p:cNvPr id="359" name="Google Shape;359;p4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9"/>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
                <a:latin typeface="Arial"/>
                <a:ea typeface="Arial"/>
                <a:cs typeface="Arial"/>
                <a:sym typeface="Arial"/>
              </a:rPr>
              <a:t>Parsing XHTML</a:t>
            </a:r>
            <a:endParaRPr/>
          </a:p>
        </p:txBody>
      </p:sp>
      <p:sp>
        <p:nvSpPr>
          <p:cNvPr id="366" name="Google Shape;366;p49"/>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00B0F0"/>
              </a:buClr>
              <a:buSzPts val="2000"/>
              <a:buFont typeface="Courier New"/>
              <a:buNone/>
            </a:pPr>
            <a:r>
              <a:rPr b="1" lang="en">
                <a:solidFill>
                  <a:srgbClr val="00B0F0"/>
                </a:solidFill>
                <a:latin typeface="Courier New"/>
                <a:ea typeface="Courier New"/>
                <a:cs typeface="Courier New"/>
                <a:sym typeface="Courier New"/>
              </a:rPr>
              <a:t>&lt;html&gt;</a:t>
            </a:r>
            <a:endParaRPr/>
          </a:p>
          <a:p>
            <a:pPr indent="-342900" lvl="0" marL="342900" rtl="0" algn="l">
              <a:spcBef>
                <a:spcPts val="400"/>
              </a:spcBef>
              <a:spcAft>
                <a:spcPts val="0"/>
              </a:spcAft>
              <a:buClr>
                <a:srgbClr val="00B0F0"/>
              </a:buClr>
              <a:buSzPts val="2000"/>
              <a:buFont typeface="Courier New"/>
              <a:buNone/>
            </a:pPr>
            <a:r>
              <a:rPr b="1" lang="en">
                <a:solidFill>
                  <a:srgbClr val="00B0F0"/>
                </a:solidFill>
                <a:latin typeface="Courier New"/>
                <a:ea typeface="Courier New"/>
                <a:cs typeface="Courier New"/>
                <a:sym typeface="Courier New"/>
              </a:rPr>
              <a:t>	&lt;head&gt;&lt;title&gt;</a:t>
            </a:r>
            <a:r>
              <a:rPr b="1" lang="en">
                <a:latin typeface="Courier New"/>
                <a:ea typeface="Courier New"/>
                <a:cs typeface="Courier New"/>
                <a:sym typeface="Courier New"/>
              </a:rPr>
              <a:t>Hello</a:t>
            </a:r>
            <a:r>
              <a:rPr b="1" lang="en">
                <a:solidFill>
                  <a:srgbClr val="FF0000"/>
                </a:solidFill>
                <a:latin typeface="Courier New"/>
                <a:ea typeface="Courier New"/>
                <a:cs typeface="Courier New"/>
                <a:sym typeface="Courier New"/>
              </a:rPr>
              <a:t>&lt;/title&gt;&lt;/head&gt;</a:t>
            </a:r>
            <a:endParaRPr/>
          </a:p>
          <a:p>
            <a:pPr indent="-342900" lvl="0" marL="342900" rtl="0" algn="l">
              <a:spcBef>
                <a:spcPts val="400"/>
              </a:spcBef>
              <a:spcAft>
                <a:spcPts val="0"/>
              </a:spcAft>
              <a:buClr>
                <a:schemeClr val="dk1"/>
              </a:buClr>
              <a:buSzPts val="2000"/>
              <a:buFont typeface="Courier New"/>
              <a:buNone/>
            </a:pPr>
            <a:r>
              <a:rPr b="1" lang="en">
                <a:latin typeface="Courier New"/>
                <a:ea typeface="Courier New"/>
                <a:cs typeface="Courier New"/>
                <a:sym typeface="Courier New"/>
              </a:rPr>
              <a:t>	</a:t>
            </a:r>
            <a:r>
              <a:rPr b="1" lang="en">
                <a:solidFill>
                  <a:srgbClr val="00B0F0"/>
                </a:solidFill>
                <a:latin typeface="Courier New"/>
                <a:ea typeface="Courier New"/>
                <a:cs typeface="Courier New"/>
                <a:sym typeface="Courier New"/>
              </a:rPr>
              <a:t>&lt;body&gt;&lt;p&gt;</a:t>
            </a:r>
            <a:r>
              <a:rPr b="1" lang="en">
                <a:latin typeface="Courier New"/>
                <a:ea typeface="Courier New"/>
                <a:cs typeface="Courier New"/>
                <a:sym typeface="Courier New"/>
              </a:rPr>
              <a:t>This appears in the </a:t>
            </a:r>
            <a:r>
              <a:rPr b="1" lang="en">
                <a:solidFill>
                  <a:srgbClr val="FF9900"/>
                </a:solidFill>
                <a:latin typeface="Courier New"/>
                <a:ea typeface="Courier New"/>
                <a:cs typeface="Courier New"/>
                <a:sym typeface="Courier New"/>
              </a:rPr>
              <a:t>&lt;i&gt;</a:t>
            </a:r>
            <a:r>
              <a:rPr b="1" lang="en">
                <a:latin typeface="Courier New"/>
                <a:ea typeface="Courier New"/>
                <a:cs typeface="Courier New"/>
                <a:sym typeface="Courier New"/>
              </a:rPr>
              <a:t>browser</a:t>
            </a:r>
            <a:r>
              <a:rPr b="1" lang="en">
                <a:solidFill>
                  <a:srgbClr val="FF0000"/>
                </a:solidFill>
                <a:latin typeface="Courier New"/>
                <a:ea typeface="Courier New"/>
                <a:cs typeface="Courier New"/>
                <a:sym typeface="Courier New"/>
              </a:rPr>
              <a:t>&lt;/i&gt;</a:t>
            </a:r>
            <a:r>
              <a:rPr b="1" lang="en">
                <a:latin typeface="Courier New"/>
                <a:ea typeface="Courier New"/>
                <a:cs typeface="Courier New"/>
                <a:sym typeface="Courier New"/>
              </a:rPr>
              <a:t>.</a:t>
            </a:r>
            <a:r>
              <a:rPr b="1" lang="en">
                <a:solidFill>
                  <a:srgbClr val="FF0000"/>
                </a:solidFill>
                <a:latin typeface="Courier New"/>
                <a:ea typeface="Courier New"/>
                <a:cs typeface="Courier New"/>
                <a:sym typeface="Courier New"/>
              </a:rPr>
              <a:t>&lt;/p&gt;&lt;/body&gt;</a:t>
            </a:r>
            <a:endParaRPr/>
          </a:p>
          <a:p>
            <a:pPr indent="-342900" lvl="0" marL="342900" rtl="0" algn="l">
              <a:spcBef>
                <a:spcPts val="400"/>
              </a:spcBef>
              <a:spcAft>
                <a:spcPts val="0"/>
              </a:spcAft>
              <a:buClr>
                <a:srgbClr val="FF0000"/>
              </a:buClr>
              <a:buSzPts val="2000"/>
              <a:buFont typeface="Courier New"/>
              <a:buNone/>
            </a:pPr>
            <a:r>
              <a:rPr b="1" lang="en">
                <a:solidFill>
                  <a:srgbClr val="FF0000"/>
                </a:solidFill>
                <a:latin typeface="Courier New"/>
                <a:ea typeface="Courier New"/>
                <a:cs typeface="Courier New"/>
                <a:sym typeface="Courier New"/>
              </a:rPr>
              <a:t>&lt;/html&gt;</a:t>
            </a:r>
            <a:endParaRPr/>
          </a:p>
          <a:p>
            <a:pPr indent="-215900" lvl="0" marL="342900" rtl="0" algn="l">
              <a:spcBef>
                <a:spcPts val="400"/>
              </a:spcBef>
              <a:spcAft>
                <a:spcPts val="0"/>
              </a:spcAft>
              <a:buClr>
                <a:schemeClr val="dk1"/>
              </a:buClr>
              <a:buSzPts val="2000"/>
              <a:buNone/>
            </a:pPr>
            <a:r>
              <a:t/>
            </a:r>
            <a:endParaRPr>
              <a:latin typeface="Arial"/>
              <a:ea typeface="Arial"/>
              <a:cs typeface="Arial"/>
              <a:sym typeface="Arial"/>
            </a:endParaRPr>
          </a:p>
        </p:txBody>
      </p:sp>
      <p:graphicFrame>
        <p:nvGraphicFramePr>
          <p:cNvPr id="367" name="Google Shape;367;p49"/>
          <p:cNvGraphicFramePr/>
          <p:nvPr/>
        </p:nvGraphicFramePr>
        <p:xfrm>
          <a:off x="539750" y="3436144"/>
          <a:ext cx="3000000" cy="3000000"/>
        </p:xfrm>
        <a:graphic>
          <a:graphicData uri="http://schemas.openxmlformats.org/drawingml/2006/table">
            <a:tbl>
              <a:tblPr>
                <a:noFill/>
                <a:tableStyleId>{99FE96FD-4614-4DBD-8734-294DF50B40A3}</a:tableStyleId>
              </a:tblPr>
              <a:tblGrid>
                <a:gridCol w="1927225"/>
                <a:gridCol w="1925650"/>
                <a:gridCol w="1927225"/>
                <a:gridCol w="1924050"/>
              </a:tblGrid>
              <a:tr h="377425">
                <a:tc>
                  <a:txBody>
                    <a:bodyPr/>
                    <a:lstStyle/>
                    <a:p>
                      <a:pPr indent="0" lvl="0" marL="0" marR="0" rtl="0" algn="ctr">
                        <a:lnSpc>
                          <a:spcPct val="100000"/>
                        </a:lnSpc>
                        <a:spcBef>
                          <a:spcPts val="0"/>
                        </a:spcBef>
                        <a:spcAft>
                          <a:spcPts val="0"/>
                        </a:spcAft>
                        <a:buClr>
                          <a:schemeClr val="dk1"/>
                        </a:buClr>
                        <a:buSzPts val="1800"/>
                        <a:buFont typeface="Courier New"/>
                        <a:buNone/>
                      </a:pPr>
                      <a:r>
                        <a:rPr b="1" i="0" lang="en" sz="1800" u="none" cap="none" strike="noStrike">
                          <a:solidFill>
                            <a:schemeClr val="dk1"/>
                          </a:solidFill>
                          <a:latin typeface="Courier New"/>
                          <a:ea typeface="Courier New"/>
                          <a:cs typeface="Courier New"/>
                          <a:sym typeface="Courier New"/>
                        </a:rPr>
                        <a:t>&lt;html&gt;</a:t>
                      </a:r>
                      <a:endParaRPr b="0" i="0" sz="2100" u="none" cap="none" strike="noStrike">
                        <a:solidFill>
                          <a:schemeClr val="dk1"/>
                        </a:solidFill>
                        <a:latin typeface="Arial"/>
                        <a:ea typeface="Arial"/>
                        <a:cs typeface="Arial"/>
                        <a:sym typeface="Arial"/>
                      </a:endParaRPr>
                    </a:p>
                  </a:txBody>
                  <a:tcPr marT="34300" marB="343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Courier New"/>
                        <a:buNone/>
                      </a:pPr>
                      <a:r>
                        <a:rPr b="1" i="0" lang="en" sz="1800" u="none" cap="none" strike="noStrike">
                          <a:solidFill>
                            <a:schemeClr val="dk1"/>
                          </a:solidFill>
                          <a:latin typeface="Courier New"/>
                          <a:ea typeface="Courier New"/>
                          <a:cs typeface="Courier New"/>
                          <a:sym typeface="Courier New"/>
                        </a:rPr>
                        <a:t>&lt;body&gt;</a:t>
                      </a:r>
                      <a:endParaRPr b="0" i="0" sz="2100" u="none" cap="none" strike="noStrike">
                        <a:solidFill>
                          <a:schemeClr val="dk1"/>
                        </a:solidFill>
                        <a:latin typeface="Arial"/>
                        <a:ea typeface="Arial"/>
                        <a:cs typeface="Arial"/>
                        <a:sym typeface="Arial"/>
                      </a:endParaRPr>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Courier New"/>
                        <a:buNone/>
                      </a:pPr>
                      <a:r>
                        <a:rPr b="1" i="0" lang="en" sz="1800" u="none" cap="none" strike="noStrike">
                          <a:solidFill>
                            <a:schemeClr val="dk1"/>
                          </a:solidFill>
                          <a:latin typeface="Courier New"/>
                          <a:ea typeface="Courier New"/>
                          <a:cs typeface="Courier New"/>
                          <a:sym typeface="Courier New"/>
                        </a:rPr>
                        <a:t>&lt;p&gt;</a:t>
                      </a:r>
                      <a:endParaRPr b="0" i="0" sz="2100" u="none" cap="none" strike="noStrike">
                        <a:solidFill>
                          <a:schemeClr val="dk1"/>
                        </a:solidFill>
                        <a:latin typeface="Arial"/>
                        <a:ea typeface="Arial"/>
                        <a:cs typeface="Arial"/>
                        <a:sym typeface="Arial"/>
                      </a:endParaRPr>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Courier New"/>
                        <a:buNone/>
                      </a:pPr>
                      <a:r>
                        <a:rPr b="1" i="0" lang="en" sz="1800" u="none" cap="none" strike="noStrike">
                          <a:solidFill>
                            <a:schemeClr val="dk1"/>
                          </a:solidFill>
                          <a:latin typeface="Courier New"/>
                          <a:ea typeface="Courier New"/>
                          <a:cs typeface="Courier New"/>
                          <a:sym typeface="Courier New"/>
                        </a:rPr>
                        <a:t>&lt;i&gt;</a:t>
                      </a:r>
                      <a:endParaRPr b="0" i="0" sz="2100" u="none" cap="none" strike="noStrike">
                        <a:solidFill>
                          <a:schemeClr val="dk1"/>
                        </a:solidFill>
                        <a:latin typeface="Arial"/>
                        <a:ea typeface="Arial"/>
                        <a:cs typeface="Arial"/>
                        <a:sym typeface="Arial"/>
                      </a:endParaRPr>
                    </a:p>
                  </a:txBody>
                  <a:tcPr marT="34300" marB="343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368" name="Google Shape;368;p49"/>
          <p:cNvSpPr txBox="1"/>
          <p:nvPr/>
        </p:nvSpPr>
        <p:spPr>
          <a:xfrm>
            <a:off x="179388" y="567333"/>
            <a:ext cx="890587" cy="276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3.2.5.1</a:t>
            </a:r>
            <a:endParaRPr/>
          </a:p>
        </p:txBody>
      </p:sp>
      <p:sp>
        <p:nvSpPr>
          <p:cNvPr id="369" name="Google Shape;369;p4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0"/>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
                <a:latin typeface="Arial"/>
                <a:ea typeface="Arial"/>
                <a:cs typeface="Arial"/>
                <a:sym typeface="Arial"/>
              </a:rPr>
              <a:t>Parsing XHTML</a:t>
            </a:r>
            <a:endParaRPr/>
          </a:p>
        </p:txBody>
      </p:sp>
      <p:sp>
        <p:nvSpPr>
          <p:cNvPr id="376" name="Google Shape;376;p50"/>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00B0F0"/>
              </a:buClr>
              <a:buSzPts val="2000"/>
              <a:buFont typeface="Courier New"/>
              <a:buNone/>
            </a:pPr>
            <a:r>
              <a:rPr b="1" lang="en">
                <a:solidFill>
                  <a:srgbClr val="00B0F0"/>
                </a:solidFill>
                <a:latin typeface="Courier New"/>
                <a:ea typeface="Courier New"/>
                <a:cs typeface="Courier New"/>
                <a:sym typeface="Courier New"/>
              </a:rPr>
              <a:t>&lt;html&gt;</a:t>
            </a:r>
            <a:endParaRPr/>
          </a:p>
          <a:p>
            <a:pPr indent="-342900" lvl="0" marL="342900" rtl="0" algn="l">
              <a:spcBef>
                <a:spcPts val="400"/>
              </a:spcBef>
              <a:spcAft>
                <a:spcPts val="0"/>
              </a:spcAft>
              <a:buClr>
                <a:srgbClr val="00B0F0"/>
              </a:buClr>
              <a:buSzPts val="2000"/>
              <a:buFont typeface="Courier New"/>
              <a:buNone/>
            </a:pPr>
            <a:r>
              <a:rPr b="1" lang="en">
                <a:solidFill>
                  <a:srgbClr val="00B0F0"/>
                </a:solidFill>
                <a:latin typeface="Courier New"/>
                <a:ea typeface="Courier New"/>
                <a:cs typeface="Courier New"/>
                <a:sym typeface="Courier New"/>
              </a:rPr>
              <a:t>	&lt;head&gt;&lt;title&gt;</a:t>
            </a:r>
            <a:r>
              <a:rPr b="1" lang="en">
                <a:latin typeface="Courier New"/>
                <a:ea typeface="Courier New"/>
                <a:cs typeface="Courier New"/>
                <a:sym typeface="Courier New"/>
              </a:rPr>
              <a:t>Hello</a:t>
            </a:r>
            <a:r>
              <a:rPr b="1" lang="en">
                <a:solidFill>
                  <a:srgbClr val="FF0000"/>
                </a:solidFill>
                <a:latin typeface="Courier New"/>
                <a:ea typeface="Courier New"/>
                <a:cs typeface="Courier New"/>
                <a:sym typeface="Courier New"/>
              </a:rPr>
              <a:t>&lt;/title&gt;&lt;/head&gt;</a:t>
            </a:r>
            <a:endParaRPr/>
          </a:p>
          <a:p>
            <a:pPr indent="-342900" lvl="0" marL="342900" rtl="0" algn="l">
              <a:spcBef>
                <a:spcPts val="400"/>
              </a:spcBef>
              <a:spcAft>
                <a:spcPts val="0"/>
              </a:spcAft>
              <a:buClr>
                <a:schemeClr val="dk1"/>
              </a:buClr>
              <a:buSzPts val="2000"/>
              <a:buFont typeface="Courier New"/>
              <a:buNone/>
            </a:pPr>
            <a:r>
              <a:rPr b="1" lang="en">
                <a:latin typeface="Courier New"/>
                <a:ea typeface="Courier New"/>
                <a:cs typeface="Courier New"/>
                <a:sym typeface="Courier New"/>
              </a:rPr>
              <a:t>	</a:t>
            </a:r>
            <a:r>
              <a:rPr b="1" lang="en">
                <a:solidFill>
                  <a:srgbClr val="00B0F0"/>
                </a:solidFill>
                <a:latin typeface="Courier New"/>
                <a:ea typeface="Courier New"/>
                <a:cs typeface="Courier New"/>
                <a:sym typeface="Courier New"/>
              </a:rPr>
              <a:t>&lt;body&gt;&lt;p&gt;</a:t>
            </a:r>
            <a:r>
              <a:rPr b="1" lang="en">
                <a:latin typeface="Courier New"/>
                <a:ea typeface="Courier New"/>
                <a:cs typeface="Courier New"/>
                <a:sym typeface="Courier New"/>
              </a:rPr>
              <a:t>This appears in the </a:t>
            </a:r>
            <a:r>
              <a:rPr b="1" lang="en">
                <a:solidFill>
                  <a:srgbClr val="00B0F0"/>
                </a:solidFill>
                <a:latin typeface="Courier New"/>
                <a:ea typeface="Courier New"/>
                <a:cs typeface="Courier New"/>
                <a:sym typeface="Courier New"/>
              </a:rPr>
              <a:t>&lt;i&gt;</a:t>
            </a:r>
            <a:r>
              <a:rPr b="1" lang="en">
                <a:latin typeface="Courier New"/>
                <a:ea typeface="Courier New"/>
                <a:cs typeface="Courier New"/>
                <a:sym typeface="Courier New"/>
              </a:rPr>
              <a:t>browser</a:t>
            </a:r>
            <a:r>
              <a:rPr b="1" lang="en">
                <a:solidFill>
                  <a:srgbClr val="FF9900"/>
                </a:solidFill>
                <a:latin typeface="Courier New"/>
                <a:ea typeface="Courier New"/>
                <a:cs typeface="Courier New"/>
                <a:sym typeface="Courier New"/>
              </a:rPr>
              <a:t>&lt;/i&gt;</a:t>
            </a:r>
            <a:r>
              <a:rPr b="1" lang="en">
                <a:latin typeface="Courier New"/>
                <a:ea typeface="Courier New"/>
                <a:cs typeface="Courier New"/>
                <a:sym typeface="Courier New"/>
              </a:rPr>
              <a:t>.</a:t>
            </a:r>
            <a:r>
              <a:rPr b="1" lang="en">
                <a:solidFill>
                  <a:srgbClr val="FF0000"/>
                </a:solidFill>
                <a:latin typeface="Courier New"/>
                <a:ea typeface="Courier New"/>
                <a:cs typeface="Courier New"/>
                <a:sym typeface="Courier New"/>
              </a:rPr>
              <a:t>&lt;/p&gt;&lt;/body&gt;</a:t>
            </a:r>
            <a:endParaRPr/>
          </a:p>
          <a:p>
            <a:pPr indent="-342900" lvl="0" marL="342900" rtl="0" algn="l">
              <a:spcBef>
                <a:spcPts val="400"/>
              </a:spcBef>
              <a:spcAft>
                <a:spcPts val="0"/>
              </a:spcAft>
              <a:buClr>
                <a:srgbClr val="FF0000"/>
              </a:buClr>
              <a:buSzPts val="2000"/>
              <a:buFont typeface="Courier New"/>
              <a:buNone/>
            </a:pPr>
            <a:r>
              <a:rPr b="1" lang="en">
                <a:solidFill>
                  <a:srgbClr val="FF0000"/>
                </a:solidFill>
                <a:latin typeface="Courier New"/>
                <a:ea typeface="Courier New"/>
                <a:cs typeface="Courier New"/>
                <a:sym typeface="Courier New"/>
              </a:rPr>
              <a:t>&lt;/html&gt;</a:t>
            </a:r>
            <a:endParaRPr/>
          </a:p>
          <a:p>
            <a:pPr indent="-215900" lvl="0" marL="342900" rtl="0" algn="l">
              <a:spcBef>
                <a:spcPts val="400"/>
              </a:spcBef>
              <a:spcAft>
                <a:spcPts val="0"/>
              </a:spcAft>
              <a:buClr>
                <a:schemeClr val="dk1"/>
              </a:buClr>
              <a:buSzPts val="2000"/>
              <a:buNone/>
            </a:pPr>
            <a:r>
              <a:t/>
            </a:r>
            <a:endParaRPr>
              <a:latin typeface="Arial"/>
              <a:ea typeface="Arial"/>
              <a:cs typeface="Arial"/>
              <a:sym typeface="Arial"/>
            </a:endParaRPr>
          </a:p>
        </p:txBody>
      </p:sp>
      <p:graphicFrame>
        <p:nvGraphicFramePr>
          <p:cNvPr id="377" name="Google Shape;377;p50"/>
          <p:cNvGraphicFramePr/>
          <p:nvPr/>
        </p:nvGraphicFramePr>
        <p:xfrm>
          <a:off x="539750" y="3436144"/>
          <a:ext cx="3000000" cy="3000000"/>
        </p:xfrm>
        <a:graphic>
          <a:graphicData uri="http://schemas.openxmlformats.org/drawingml/2006/table">
            <a:tbl>
              <a:tblPr>
                <a:noFill/>
                <a:tableStyleId>{99FE96FD-4614-4DBD-8734-294DF50B40A3}</a:tableStyleId>
              </a:tblPr>
              <a:tblGrid>
                <a:gridCol w="1927225"/>
                <a:gridCol w="1925650"/>
                <a:gridCol w="1927225"/>
                <a:gridCol w="1924050"/>
              </a:tblGrid>
              <a:tr h="377425">
                <a:tc>
                  <a:txBody>
                    <a:bodyPr/>
                    <a:lstStyle/>
                    <a:p>
                      <a:pPr indent="0" lvl="0" marL="0" marR="0" rtl="0" algn="ctr">
                        <a:lnSpc>
                          <a:spcPct val="100000"/>
                        </a:lnSpc>
                        <a:spcBef>
                          <a:spcPts val="0"/>
                        </a:spcBef>
                        <a:spcAft>
                          <a:spcPts val="0"/>
                        </a:spcAft>
                        <a:buClr>
                          <a:schemeClr val="dk1"/>
                        </a:buClr>
                        <a:buSzPts val="1800"/>
                        <a:buFont typeface="Courier New"/>
                        <a:buNone/>
                      </a:pPr>
                      <a:r>
                        <a:rPr b="1" i="0" lang="en" sz="1800" u="none" cap="none" strike="noStrike">
                          <a:solidFill>
                            <a:schemeClr val="dk1"/>
                          </a:solidFill>
                          <a:latin typeface="Courier New"/>
                          <a:ea typeface="Courier New"/>
                          <a:cs typeface="Courier New"/>
                          <a:sym typeface="Courier New"/>
                        </a:rPr>
                        <a:t>&lt;html&gt;</a:t>
                      </a:r>
                      <a:endParaRPr b="0" i="0" sz="2100" u="none" cap="none" strike="noStrike">
                        <a:solidFill>
                          <a:schemeClr val="dk1"/>
                        </a:solidFill>
                        <a:latin typeface="Arial"/>
                        <a:ea typeface="Arial"/>
                        <a:cs typeface="Arial"/>
                        <a:sym typeface="Arial"/>
                      </a:endParaRPr>
                    </a:p>
                  </a:txBody>
                  <a:tcPr marT="34300" marB="343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Courier New"/>
                        <a:buNone/>
                      </a:pPr>
                      <a:r>
                        <a:rPr b="1" i="0" lang="en" sz="1800" u="none" cap="none" strike="noStrike">
                          <a:solidFill>
                            <a:schemeClr val="dk1"/>
                          </a:solidFill>
                          <a:latin typeface="Courier New"/>
                          <a:ea typeface="Courier New"/>
                          <a:cs typeface="Courier New"/>
                          <a:sym typeface="Courier New"/>
                        </a:rPr>
                        <a:t>&lt;body&gt;</a:t>
                      </a:r>
                      <a:endParaRPr b="0" i="0" sz="2100" u="none" cap="none" strike="noStrike">
                        <a:solidFill>
                          <a:schemeClr val="dk1"/>
                        </a:solidFill>
                        <a:latin typeface="Arial"/>
                        <a:ea typeface="Arial"/>
                        <a:cs typeface="Arial"/>
                        <a:sym typeface="Arial"/>
                      </a:endParaRPr>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Courier New"/>
                        <a:buNone/>
                      </a:pPr>
                      <a:r>
                        <a:rPr b="1" i="0" lang="en" sz="1800" u="none" cap="none" strike="noStrike">
                          <a:solidFill>
                            <a:schemeClr val="dk1"/>
                          </a:solidFill>
                          <a:latin typeface="Courier New"/>
                          <a:ea typeface="Courier New"/>
                          <a:cs typeface="Courier New"/>
                          <a:sym typeface="Courier New"/>
                        </a:rPr>
                        <a:t>&lt;p&gt;</a:t>
                      </a:r>
                      <a:endParaRPr b="0" i="0" sz="2100" u="none" cap="none" strike="noStrike">
                        <a:solidFill>
                          <a:schemeClr val="dk1"/>
                        </a:solidFill>
                        <a:latin typeface="Arial"/>
                        <a:ea typeface="Arial"/>
                        <a:cs typeface="Arial"/>
                        <a:sym typeface="Arial"/>
                      </a:endParaRPr>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B2B2B2"/>
                        </a:buClr>
                        <a:buSzPts val="1800"/>
                        <a:buFont typeface="Courier New"/>
                        <a:buNone/>
                      </a:pPr>
                      <a:r>
                        <a:rPr b="1" i="0" lang="en" sz="1800" u="none" cap="none" strike="noStrike">
                          <a:solidFill>
                            <a:srgbClr val="B2B2B2"/>
                          </a:solidFill>
                          <a:latin typeface="Courier New"/>
                          <a:ea typeface="Courier New"/>
                          <a:cs typeface="Courier New"/>
                          <a:sym typeface="Courier New"/>
                        </a:rPr>
                        <a:t>&lt;i&gt;</a:t>
                      </a:r>
                      <a:endParaRPr b="0" i="0" sz="2100" u="none" cap="none" strike="noStrike">
                        <a:solidFill>
                          <a:srgbClr val="B2B2B2"/>
                        </a:solidFill>
                        <a:latin typeface="Arial"/>
                        <a:ea typeface="Arial"/>
                        <a:cs typeface="Arial"/>
                        <a:sym typeface="Arial"/>
                      </a:endParaRPr>
                    </a:p>
                  </a:txBody>
                  <a:tcPr marT="34300" marB="343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378" name="Google Shape;378;p50"/>
          <p:cNvSpPr txBox="1"/>
          <p:nvPr/>
        </p:nvSpPr>
        <p:spPr>
          <a:xfrm>
            <a:off x="179388" y="567333"/>
            <a:ext cx="890587" cy="276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3.2.5.1</a:t>
            </a:r>
            <a:endParaRPr/>
          </a:p>
        </p:txBody>
      </p:sp>
      <p:sp>
        <p:nvSpPr>
          <p:cNvPr id="379" name="Google Shape;379;p5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1"/>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
                <a:latin typeface="Arial"/>
                <a:ea typeface="Arial"/>
                <a:cs typeface="Arial"/>
                <a:sym typeface="Arial"/>
              </a:rPr>
              <a:t>Parsing XHTML</a:t>
            </a:r>
            <a:endParaRPr/>
          </a:p>
        </p:txBody>
      </p:sp>
      <p:sp>
        <p:nvSpPr>
          <p:cNvPr id="386" name="Google Shape;386;p51"/>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00B0F0"/>
              </a:buClr>
              <a:buSzPts val="2000"/>
              <a:buFont typeface="Courier New"/>
              <a:buNone/>
            </a:pPr>
            <a:r>
              <a:rPr b="1" lang="en">
                <a:solidFill>
                  <a:srgbClr val="00B0F0"/>
                </a:solidFill>
                <a:latin typeface="Courier New"/>
                <a:ea typeface="Courier New"/>
                <a:cs typeface="Courier New"/>
                <a:sym typeface="Courier New"/>
              </a:rPr>
              <a:t>&lt;html&gt;</a:t>
            </a:r>
            <a:endParaRPr/>
          </a:p>
          <a:p>
            <a:pPr indent="-342900" lvl="0" marL="342900" rtl="0" algn="l">
              <a:spcBef>
                <a:spcPts val="400"/>
              </a:spcBef>
              <a:spcAft>
                <a:spcPts val="0"/>
              </a:spcAft>
              <a:buClr>
                <a:srgbClr val="00B0F0"/>
              </a:buClr>
              <a:buSzPts val="2000"/>
              <a:buFont typeface="Courier New"/>
              <a:buNone/>
            </a:pPr>
            <a:r>
              <a:rPr b="1" lang="en">
                <a:solidFill>
                  <a:srgbClr val="00B0F0"/>
                </a:solidFill>
                <a:latin typeface="Courier New"/>
                <a:ea typeface="Courier New"/>
                <a:cs typeface="Courier New"/>
                <a:sym typeface="Courier New"/>
              </a:rPr>
              <a:t>	&lt;head&gt;&lt;title&gt;</a:t>
            </a:r>
            <a:r>
              <a:rPr b="1" lang="en">
                <a:latin typeface="Courier New"/>
                <a:ea typeface="Courier New"/>
                <a:cs typeface="Courier New"/>
                <a:sym typeface="Courier New"/>
              </a:rPr>
              <a:t>Hello</a:t>
            </a:r>
            <a:r>
              <a:rPr b="1" lang="en">
                <a:solidFill>
                  <a:srgbClr val="FF0000"/>
                </a:solidFill>
                <a:latin typeface="Courier New"/>
                <a:ea typeface="Courier New"/>
                <a:cs typeface="Courier New"/>
                <a:sym typeface="Courier New"/>
              </a:rPr>
              <a:t>&lt;/title&gt;&lt;/head&gt;</a:t>
            </a:r>
            <a:endParaRPr/>
          </a:p>
          <a:p>
            <a:pPr indent="-342900" lvl="0" marL="342900" rtl="0" algn="l">
              <a:spcBef>
                <a:spcPts val="400"/>
              </a:spcBef>
              <a:spcAft>
                <a:spcPts val="0"/>
              </a:spcAft>
              <a:buClr>
                <a:schemeClr val="dk1"/>
              </a:buClr>
              <a:buSzPts val="2000"/>
              <a:buFont typeface="Courier New"/>
              <a:buNone/>
            </a:pPr>
            <a:r>
              <a:rPr b="1" lang="en">
                <a:latin typeface="Courier New"/>
                <a:ea typeface="Courier New"/>
                <a:cs typeface="Courier New"/>
                <a:sym typeface="Courier New"/>
              </a:rPr>
              <a:t>	</a:t>
            </a:r>
            <a:r>
              <a:rPr b="1" lang="en">
                <a:solidFill>
                  <a:srgbClr val="00B0F0"/>
                </a:solidFill>
                <a:latin typeface="Courier New"/>
                <a:ea typeface="Courier New"/>
                <a:cs typeface="Courier New"/>
                <a:sym typeface="Courier New"/>
              </a:rPr>
              <a:t>&lt;body&gt;&lt;p&gt;</a:t>
            </a:r>
            <a:r>
              <a:rPr b="1" lang="en">
                <a:latin typeface="Courier New"/>
                <a:ea typeface="Courier New"/>
                <a:cs typeface="Courier New"/>
                <a:sym typeface="Courier New"/>
              </a:rPr>
              <a:t>This appears in the </a:t>
            </a:r>
            <a:r>
              <a:rPr b="1" lang="en">
                <a:solidFill>
                  <a:srgbClr val="00B0F0"/>
                </a:solidFill>
                <a:latin typeface="Courier New"/>
                <a:ea typeface="Courier New"/>
                <a:cs typeface="Courier New"/>
                <a:sym typeface="Courier New"/>
              </a:rPr>
              <a:t>&lt;i&gt;</a:t>
            </a:r>
            <a:r>
              <a:rPr b="1" lang="en">
                <a:latin typeface="Courier New"/>
                <a:ea typeface="Courier New"/>
                <a:cs typeface="Courier New"/>
                <a:sym typeface="Courier New"/>
              </a:rPr>
              <a:t>browser</a:t>
            </a:r>
            <a:r>
              <a:rPr b="1" lang="en">
                <a:solidFill>
                  <a:srgbClr val="FF0000"/>
                </a:solidFill>
                <a:latin typeface="Courier New"/>
                <a:ea typeface="Courier New"/>
                <a:cs typeface="Courier New"/>
                <a:sym typeface="Courier New"/>
              </a:rPr>
              <a:t>&lt;/i&gt;</a:t>
            </a:r>
            <a:r>
              <a:rPr b="1" lang="en">
                <a:latin typeface="Courier New"/>
                <a:ea typeface="Courier New"/>
                <a:cs typeface="Courier New"/>
                <a:sym typeface="Courier New"/>
              </a:rPr>
              <a:t>.</a:t>
            </a:r>
            <a:r>
              <a:rPr b="1" lang="en">
                <a:solidFill>
                  <a:srgbClr val="FF9900"/>
                </a:solidFill>
                <a:latin typeface="Courier New"/>
                <a:ea typeface="Courier New"/>
                <a:cs typeface="Courier New"/>
                <a:sym typeface="Courier New"/>
              </a:rPr>
              <a:t>&lt;/p&gt;</a:t>
            </a:r>
            <a:r>
              <a:rPr b="1" lang="en">
                <a:solidFill>
                  <a:srgbClr val="FF0000"/>
                </a:solidFill>
                <a:latin typeface="Courier New"/>
                <a:ea typeface="Courier New"/>
                <a:cs typeface="Courier New"/>
                <a:sym typeface="Courier New"/>
              </a:rPr>
              <a:t>&lt;/body&gt;</a:t>
            </a:r>
            <a:endParaRPr/>
          </a:p>
          <a:p>
            <a:pPr indent="-342900" lvl="0" marL="342900" rtl="0" algn="l">
              <a:spcBef>
                <a:spcPts val="400"/>
              </a:spcBef>
              <a:spcAft>
                <a:spcPts val="0"/>
              </a:spcAft>
              <a:buClr>
                <a:srgbClr val="FF0000"/>
              </a:buClr>
              <a:buSzPts val="2000"/>
              <a:buFont typeface="Courier New"/>
              <a:buNone/>
            </a:pPr>
            <a:r>
              <a:rPr b="1" lang="en">
                <a:solidFill>
                  <a:srgbClr val="FF0000"/>
                </a:solidFill>
                <a:latin typeface="Courier New"/>
                <a:ea typeface="Courier New"/>
                <a:cs typeface="Courier New"/>
                <a:sym typeface="Courier New"/>
              </a:rPr>
              <a:t>&lt;/html&gt;</a:t>
            </a:r>
            <a:endParaRPr/>
          </a:p>
          <a:p>
            <a:pPr indent="-241300" lvl="0" marL="342900" rtl="0" algn="l">
              <a:spcBef>
                <a:spcPts val="320"/>
              </a:spcBef>
              <a:spcAft>
                <a:spcPts val="0"/>
              </a:spcAft>
              <a:buClr>
                <a:schemeClr val="dk1"/>
              </a:buClr>
              <a:buSzPts val="1600"/>
              <a:buNone/>
            </a:pPr>
            <a:r>
              <a:t/>
            </a:r>
            <a:endParaRPr sz="1600">
              <a:latin typeface="Arial"/>
              <a:ea typeface="Arial"/>
              <a:cs typeface="Arial"/>
              <a:sym typeface="Arial"/>
            </a:endParaRPr>
          </a:p>
        </p:txBody>
      </p:sp>
      <p:graphicFrame>
        <p:nvGraphicFramePr>
          <p:cNvPr id="387" name="Google Shape;387;p51"/>
          <p:cNvGraphicFramePr/>
          <p:nvPr/>
        </p:nvGraphicFramePr>
        <p:xfrm>
          <a:off x="539750" y="3436144"/>
          <a:ext cx="3000000" cy="3000000"/>
        </p:xfrm>
        <a:graphic>
          <a:graphicData uri="http://schemas.openxmlformats.org/drawingml/2006/table">
            <a:tbl>
              <a:tblPr>
                <a:noFill/>
                <a:tableStyleId>{99FE96FD-4614-4DBD-8734-294DF50B40A3}</a:tableStyleId>
              </a:tblPr>
              <a:tblGrid>
                <a:gridCol w="1927225"/>
                <a:gridCol w="1925650"/>
                <a:gridCol w="1927225"/>
                <a:gridCol w="1924050"/>
              </a:tblGrid>
              <a:tr h="377425">
                <a:tc>
                  <a:txBody>
                    <a:bodyPr/>
                    <a:lstStyle/>
                    <a:p>
                      <a:pPr indent="0" lvl="0" marL="0" marR="0" rtl="0" algn="ctr">
                        <a:lnSpc>
                          <a:spcPct val="100000"/>
                        </a:lnSpc>
                        <a:spcBef>
                          <a:spcPts val="0"/>
                        </a:spcBef>
                        <a:spcAft>
                          <a:spcPts val="0"/>
                        </a:spcAft>
                        <a:buClr>
                          <a:schemeClr val="dk1"/>
                        </a:buClr>
                        <a:buSzPts val="1800"/>
                        <a:buFont typeface="Courier New"/>
                        <a:buNone/>
                      </a:pPr>
                      <a:r>
                        <a:rPr b="1" i="0" lang="en" sz="1800" u="none" cap="none" strike="noStrike">
                          <a:solidFill>
                            <a:schemeClr val="dk1"/>
                          </a:solidFill>
                          <a:latin typeface="Courier New"/>
                          <a:ea typeface="Courier New"/>
                          <a:cs typeface="Courier New"/>
                          <a:sym typeface="Courier New"/>
                        </a:rPr>
                        <a:t>&lt;html&gt;</a:t>
                      </a:r>
                      <a:endParaRPr b="0" i="0" sz="2100" u="none" cap="none" strike="noStrike">
                        <a:solidFill>
                          <a:schemeClr val="dk1"/>
                        </a:solidFill>
                        <a:latin typeface="Arial"/>
                        <a:ea typeface="Arial"/>
                        <a:cs typeface="Arial"/>
                        <a:sym typeface="Arial"/>
                      </a:endParaRPr>
                    </a:p>
                  </a:txBody>
                  <a:tcPr marT="34300" marB="343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Courier New"/>
                        <a:buNone/>
                      </a:pPr>
                      <a:r>
                        <a:rPr b="1" i="0" lang="en" sz="1800" u="none" cap="none" strike="noStrike">
                          <a:solidFill>
                            <a:schemeClr val="dk1"/>
                          </a:solidFill>
                          <a:latin typeface="Courier New"/>
                          <a:ea typeface="Courier New"/>
                          <a:cs typeface="Courier New"/>
                          <a:sym typeface="Courier New"/>
                        </a:rPr>
                        <a:t>&lt;body&gt;</a:t>
                      </a:r>
                      <a:endParaRPr b="0" i="0" sz="2100" u="none" cap="none" strike="noStrike">
                        <a:solidFill>
                          <a:schemeClr val="dk1"/>
                        </a:solidFill>
                        <a:latin typeface="Arial"/>
                        <a:ea typeface="Arial"/>
                        <a:cs typeface="Arial"/>
                        <a:sym typeface="Arial"/>
                      </a:endParaRPr>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B2B2B2"/>
                        </a:buClr>
                        <a:buSzPts val="1800"/>
                        <a:buFont typeface="Courier New"/>
                        <a:buNone/>
                      </a:pPr>
                      <a:r>
                        <a:rPr b="1" i="0" lang="en" sz="1800" u="none" cap="none" strike="noStrike">
                          <a:solidFill>
                            <a:srgbClr val="B2B2B2"/>
                          </a:solidFill>
                          <a:latin typeface="Courier New"/>
                          <a:ea typeface="Courier New"/>
                          <a:cs typeface="Courier New"/>
                          <a:sym typeface="Courier New"/>
                        </a:rPr>
                        <a:t>&lt;p&gt;</a:t>
                      </a:r>
                      <a:endParaRPr b="0" i="0" sz="2100" u="none" cap="none" strike="noStrike">
                        <a:solidFill>
                          <a:srgbClr val="B2B2B2"/>
                        </a:solidFill>
                        <a:latin typeface="Arial"/>
                        <a:ea typeface="Arial"/>
                        <a:cs typeface="Arial"/>
                        <a:sym typeface="Arial"/>
                      </a:endParaRPr>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Arial"/>
                        <a:ea typeface="Arial"/>
                        <a:cs typeface="Arial"/>
                        <a:sym typeface="Arial"/>
                      </a:endParaRPr>
                    </a:p>
                  </a:txBody>
                  <a:tcPr marT="34300" marB="343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388" name="Google Shape;388;p51"/>
          <p:cNvSpPr txBox="1"/>
          <p:nvPr/>
        </p:nvSpPr>
        <p:spPr>
          <a:xfrm>
            <a:off x="179388" y="567333"/>
            <a:ext cx="890587" cy="276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3.2.5.1</a:t>
            </a:r>
            <a:endParaRPr/>
          </a:p>
        </p:txBody>
      </p:sp>
      <p:sp>
        <p:nvSpPr>
          <p:cNvPr id="389" name="Google Shape;389;p51"/>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2"/>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
                <a:latin typeface="Arial"/>
                <a:ea typeface="Arial"/>
                <a:cs typeface="Arial"/>
                <a:sym typeface="Arial"/>
              </a:rPr>
              <a:t>Parsing XHTML</a:t>
            </a:r>
            <a:endParaRPr/>
          </a:p>
        </p:txBody>
      </p:sp>
      <p:sp>
        <p:nvSpPr>
          <p:cNvPr id="396" name="Google Shape;396;p52"/>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00B0F0"/>
              </a:buClr>
              <a:buSzPts val="2000"/>
              <a:buFont typeface="Courier New"/>
              <a:buNone/>
            </a:pPr>
            <a:r>
              <a:rPr b="1" lang="en">
                <a:solidFill>
                  <a:srgbClr val="00B0F0"/>
                </a:solidFill>
                <a:latin typeface="Courier New"/>
                <a:ea typeface="Courier New"/>
                <a:cs typeface="Courier New"/>
                <a:sym typeface="Courier New"/>
              </a:rPr>
              <a:t>&lt;html&gt;</a:t>
            </a:r>
            <a:endParaRPr/>
          </a:p>
          <a:p>
            <a:pPr indent="-342900" lvl="0" marL="342900" rtl="0" algn="l">
              <a:spcBef>
                <a:spcPts val="400"/>
              </a:spcBef>
              <a:spcAft>
                <a:spcPts val="0"/>
              </a:spcAft>
              <a:buClr>
                <a:srgbClr val="00B0F0"/>
              </a:buClr>
              <a:buSzPts val="2000"/>
              <a:buFont typeface="Courier New"/>
              <a:buNone/>
            </a:pPr>
            <a:r>
              <a:rPr b="1" lang="en">
                <a:solidFill>
                  <a:srgbClr val="00B0F0"/>
                </a:solidFill>
                <a:latin typeface="Courier New"/>
                <a:ea typeface="Courier New"/>
                <a:cs typeface="Courier New"/>
                <a:sym typeface="Courier New"/>
              </a:rPr>
              <a:t>	&lt;head&gt;&lt;title&gt;</a:t>
            </a:r>
            <a:r>
              <a:rPr b="1" lang="en">
                <a:latin typeface="Courier New"/>
                <a:ea typeface="Courier New"/>
                <a:cs typeface="Courier New"/>
                <a:sym typeface="Courier New"/>
              </a:rPr>
              <a:t>Hello</a:t>
            </a:r>
            <a:r>
              <a:rPr b="1" lang="en">
                <a:solidFill>
                  <a:srgbClr val="FF0000"/>
                </a:solidFill>
                <a:latin typeface="Courier New"/>
                <a:ea typeface="Courier New"/>
                <a:cs typeface="Courier New"/>
                <a:sym typeface="Courier New"/>
              </a:rPr>
              <a:t>&lt;/title&gt;&lt;/head&gt;</a:t>
            </a:r>
            <a:endParaRPr/>
          </a:p>
          <a:p>
            <a:pPr indent="-342900" lvl="0" marL="342900" rtl="0" algn="l">
              <a:spcBef>
                <a:spcPts val="400"/>
              </a:spcBef>
              <a:spcAft>
                <a:spcPts val="0"/>
              </a:spcAft>
              <a:buClr>
                <a:schemeClr val="dk1"/>
              </a:buClr>
              <a:buSzPts val="2000"/>
              <a:buFont typeface="Courier New"/>
              <a:buNone/>
            </a:pPr>
            <a:r>
              <a:rPr b="1" lang="en">
                <a:latin typeface="Courier New"/>
                <a:ea typeface="Courier New"/>
                <a:cs typeface="Courier New"/>
                <a:sym typeface="Courier New"/>
              </a:rPr>
              <a:t>	</a:t>
            </a:r>
            <a:r>
              <a:rPr b="1" lang="en">
                <a:solidFill>
                  <a:srgbClr val="00B0F0"/>
                </a:solidFill>
                <a:latin typeface="Courier New"/>
                <a:ea typeface="Courier New"/>
                <a:cs typeface="Courier New"/>
                <a:sym typeface="Courier New"/>
              </a:rPr>
              <a:t>&lt;body&gt;&lt;p&gt;</a:t>
            </a:r>
            <a:r>
              <a:rPr b="1" lang="en">
                <a:latin typeface="Courier New"/>
                <a:ea typeface="Courier New"/>
                <a:cs typeface="Courier New"/>
                <a:sym typeface="Courier New"/>
              </a:rPr>
              <a:t>This appears in the </a:t>
            </a:r>
            <a:r>
              <a:rPr b="1" lang="en">
                <a:solidFill>
                  <a:srgbClr val="00B0F0"/>
                </a:solidFill>
                <a:latin typeface="Courier New"/>
                <a:ea typeface="Courier New"/>
                <a:cs typeface="Courier New"/>
                <a:sym typeface="Courier New"/>
              </a:rPr>
              <a:t>&lt;i&gt;</a:t>
            </a:r>
            <a:r>
              <a:rPr b="1" lang="en">
                <a:latin typeface="Courier New"/>
                <a:ea typeface="Courier New"/>
                <a:cs typeface="Courier New"/>
                <a:sym typeface="Courier New"/>
              </a:rPr>
              <a:t>browser</a:t>
            </a:r>
            <a:r>
              <a:rPr b="1" lang="en">
                <a:solidFill>
                  <a:srgbClr val="FF0000"/>
                </a:solidFill>
                <a:latin typeface="Courier New"/>
                <a:ea typeface="Courier New"/>
                <a:cs typeface="Courier New"/>
                <a:sym typeface="Courier New"/>
              </a:rPr>
              <a:t>&lt;/i&gt;</a:t>
            </a:r>
            <a:r>
              <a:rPr b="1" lang="en">
                <a:latin typeface="Courier New"/>
                <a:ea typeface="Courier New"/>
                <a:cs typeface="Courier New"/>
                <a:sym typeface="Courier New"/>
              </a:rPr>
              <a:t>.</a:t>
            </a:r>
            <a:r>
              <a:rPr b="1" lang="en">
                <a:solidFill>
                  <a:srgbClr val="FF0000"/>
                </a:solidFill>
                <a:latin typeface="Courier New"/>
                <a:ea typeface="Courier New"/>
                <a:cs typeface="Courier New"/>
                <a:sym typeface="Courier New"/>
              </a:rPr>
              <a:t>&lt;/p&gt;</a:t>
            </a:r>
            <a:r>
              <a:rPr b="1" lang="en">
                <a:solidFill>
                  <a:srgbClr val="FF9900"/>
                </a:solidFill>
                <a:latin typeface="Courier New"/>
                <a:ea typeface="Courier New"/>
                <a:cs typeface="Courier New"/>
                <a:sym typeface="Courier New"/>
              </a:rPr>
              <a:t>&lt;/body&gt;</a:t>
            </a:r>
            <a:endParaRPr/>
          </a:p>
          <a:p>
            <a:pPr indent="-342900" lvl="0" marL="342900" rtl="0" algn="l">
              <a:spcBef>
                <a:spcPts val="400"/>
              </a:spcBef>
              <a:spcAft>
                <a:spcPts val="0"/>
              </a:spcAft>
              <a:buClr>
                <a:srgbClr val="FF0000"/>
              </a:buClr>
              <a:buSzPts val="2000"/>
              <a:buFont typeface="Courier New"/>
              <a:buNone/>
            </a:pPr>
            <a:r>
              <a:rPr b="1" lang="en">
                <a:solidFill>
                  <a:srgbClr val="FF0000"/>
                </a:solidFill>
                <a:latin typeface="Courier New"/>
                <a:ea typeface="Courier New"/>
                <a:cs typeface="Courier New"/>
                <a:sym typeface="Courier New"/>
              </a:rPr>
              <a:t>&lt;/html&gt;</a:t>
            </a:r>
            <a:endParaRPr/>
          </a:p>
          <a:p>
            <a:pPr indent="-241300" lvl="0" marL="342900" rtl="0" algn="l">
              <a:spcBef>
                <a:spcPts val="320"/>
              </a:spcBef>
              <a:spcAft>
                <a:spcPts val="0"/>
              </a:spcAft>
              <a:buClr>
                <a:schemeClr val="dk1"/>
              </a:buClr>
              <a:buSzPts val="1600"/>
              <a:buNone/>
            </a:pPr>
            <a:r>
              <a:t/>
            </a:r>
            <a:endParaRPr sz="1600">
              <a:latin typeface="Arial"/>
              <a:ea typeface="Arial"/>
              <a:cs typeface="Arial"/>
              <a:sym typeface="Arial"/>
            </a:endParaRPr>
          </a:p>
        </p:txBody>
      </p:sp>
      <p:graphicFrame>
        <p:nvGraphicFramePr>
          <p:cNvPr id="397" name="Google Shape;397;p52"/>
          <p:cNvGraphicFramePr/>
          <p:nvPr/>
        </p:nvGraphicFramePr>
        <p:xfrm>
          <a:off x="539750" y="3436144"/>
          <a:ext cx="3000000" cy="3000000"/>
        </p:xfrm>
        <a:graphic>
          <a:graphicData uri="http://schemas.openxmlformats.org/drawingml/2006/table">
            <a:tbl>
              <a:tblPr>
                <a:noFill/>
                <a:tableStyleId>{99FE96FD-4614-4DBD-8734-294DF50B40A3}</a:tableStyleId>
              </a:tblPr>
              <a:tblGrid>
                <a:gridCol w="1927225"/>
                <a:gridCol w="1925650"/>
                <a:gridCol w="1927225"/>
                <a:gridCol w="1924050"/>
              </a:tblGrid>
              <a:tr h="377425">
                <a:tc>
                  <a:txBody>
                    <a:bodyPr/>
                    <a:lstStyle/>
                    <a:p>
                      <a:pPr indent="0" lvl="0" marL="0" marR="0" rtl="0" algn="ctr">
                        <a:lnSpc>
                          <a:spcPct val="100000"/>
                        </a:lnSpc>
                        <a:spcBef>
                          <a:spcPts val="0"/>
                        </a:spcBef>
                        <a:spcAft>
                          <a:spcPts val="0"/>
                        </a:spcAft>
                        <a:buClr>
                          <a:schemeClr val="dk1"/>
                        </a:buClr>
                        <a:buSzPts val="1800"/>
                        <a:buFont typeface="Courier New"/>
                        <a:buNone/>
                      </a:pPr>
                      <a:r>
                        <a:rPr b="1" i="0" lang="en" sz="1800" u="none" cap="none" strike="noStrike">
                          <a:solidFill>
                            <a:schemeClr val="dk1"/>
                          </a:solidFill>
                          <a:latin typeface="Courier New"/>
                          <a:ea typeface="Courier New"/>
                          <a:cs typeface="Courier New"/>
                          <a:sym typeface="Courier New"/>
                        </a:rPr>
                        <a:t>&lt;html&gt;</a:t>
                      </a:r>
                      <a:endParaRPr b="0" i="0" sz="2100" u="none" cap="none" strike="noStrike">
                        <a:solidFill>
                          <a:schemeClr val="dk1"/>
                        </a:solidFill>
                        <a:latin typeface="Arial"/>
                        <a:ea typeface="Arial"/>
                        <a:cs typeface="Arial"/>
                        <a:sym typeface="Arial"/>
                      </a:endParaRPr>
                    </a:p>
                  </a:txBody>
                  <a:tcPr marT="34300" marB="343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B2B2B2"/>
                        </a:buClr>
                        <a:buSzPts val="1800"/>
                        <a:buFont typeface="Courier New"/>
                        <a:buNone/>
                      </a:pPr>
                      <a:r>
                        <a:rPr b="1" i="0" lang="en" sz="1800" u="none" cap="none" strike="noStrike">
                          <a:solidFill>
                            <a:srgbClr val="B2B2B2"/>
                          </a:solidFill>
                          <a:latin typeface="Courier New"/>
                          <a:ea typeface="Courier New"/>
                          <a:cs typeface="Courier New"/>
                          <a:sym typeface="Courier New"/>
                        </a:rPr>
                        <a:t>&lt;body&gt;</a:t>
                      </a:r>
                      <a:endParaRPr b="0" i="0" sz="2100" u="none" cap="none" strike="noStrike">
                        <a:solidFill>
                          <a:srgbClr val="B2B2B2"/>
                        </a:solidFill>
                        <a:latin typeface="Arial"/>
                        <a:ea typeface="Arial"/>
                        <a:cs typeface="Arial"/>
                        <a:sym typeface="Arial"/>
                      </a:endParaRPr>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Arial"/>
                        <a:ea typeface="Arial"/>
                        <a:cs typeface="Arial"/>
                        <a:sym typeface="Arial"/>
                      </a:endParaRPr>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Arial"/>
                        <a:ea typeface="Arial"/>
                        <a:cs typeface="Arial"/>
                        <a:sym typeface="Arial"/>
                      </a:endParaRPr>
                    </a:p>
                  </a:txBody>
                  <a:tcPr marT="34300" marB="343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398" name="Google Shape;398;p52"/>
          <p:cNvSpPr txBox="1"/>
          <p:nvPr/>
        </p:nvSpPr>
        <p:spPr>
          <a:xfrm>
            <a:off x="179388" y="567333"/>
            <a:ext cx="890587" cy="276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3.2.5.1</a:t>
            </a:r>
            <a:endParaRPr/>
          </a:p>
        </p:txBody>
      </p:sp>
      <p:sp>
        <p:nvSpPr>
          <p:cNvPr id="399" name="Google Shape;399;p52"/>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 of Stack</a:t>
            </a:r>
            <a:endParaRPr/>
          </a:p>
        </p:txBody>
      </p:sp>
      <p:sp>
        <p:nvSpPr>
          <p:cNvPr id="96" name="Google Shape;96;p1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A stack is an ordered collection of elements like arrays.</a:t>
            </a:r>
            <a:endParaRPr/>
          </a:p>
          <a:p>
            <a:pPr indent="-342900" lvl="0" marL="457200" rtl="0" algn="l">
              <a:spcBef>
                <a:spcPts val="0"/>
              </a:spcBef>
              <a:spcAft>
                <a:spcPts val="0"/>
              </a:spcAft>
              <a:buSzPts val="1800"/>
              <a:buChar char="●"/>
            </a:pPr>
            <a:r>
              <a:rPr lang="en"/>
              <a:t>It has a special feature that deletion (POP) and insertion (PUSH) of elements can be done only from one end called the top of the stack (TOP)</a:t>
            </a:r>
            <a:endParaRPr/>
          </a:p>
          <a:p>
            <a:pPr indent="-342900" lvl="0" marL="457200" rtl="0" algn="l">
              <a:spcBef>
                <a:spcPts val="0"/>
              </a:spcBef>
              <a:spcAft>
                <a:spcPts val="0"/>
              </a:spcAft>
              <a:buSzPts val="1800"/>
              <a:buChar char="●"/>
            </a:pPr>
            <a:r>
              <a:rPr lang="en"/>
              <a:t>When an element is inserted into a stack or removed from the stack, its base remains fixed where the top of stack changes.</a:t>
            </a:r>
            <a:endParaRPr/>
          </a:p>
          <a:p>
            <a:pPr indent="-342900" lvl="0" marL="457200" rtl="0" algn="l">
              <a:spcBef>
                <a:spcPts val="0"/>
              </a:spcBef>
              <a:spcAft>
                <a:spcPts val="0"/>
              </a:spcAft>
              <a:buSzPts val="1800"/>
              <a:buChar char="●"/>
            </a:pPr>
            <a:r>
              <a:rPr lang="en"/>
              <a:t>One end is closed, the other end is open.</a:t>
            </a:r>
            <a:endParaRPr/>
          </a:p>
          <a:p>
            <a:pPr indent="-342900" lvl="0" marL="457200" rtl="0" algn="l">
              <a:spcBef>
                <a:spcPts val="0"/>
              </a:spcBef>
              <a:spcAft>
                <a:spcPts val="0"/>
              </a:spcAft>
              <a:buSzPts val="1800"/>
              <a:buChar char="●"/>
            </a:pPr>
            <a:r>
              <a:rPr lang="en"/>
              <a:t>Due to this property it is also called as </a:t>
            </a:r>
            <a:r>
              <a:rPr b="1" lang="en"/>
              <a:t>Last In First Out</a:t>
            </a:r>
            <a:r>
              <a:rPr lang="en"/>
              <a:t> </a:t>
            </a:r>
            <a:r>
              <a:rPr lang="en"/>
              <a:t>(LIFO) </a:t>
            </a:r>
            <a:r>
              <a:rPr lang="en"/>
              <a:t>type of data structure or</a:t>
            </a:r>
            <a:r>
              <a:rPr lang="en"/>
              <a:t> </a:t>
            </a:r>
            <a:r>
              <a:rPr b="1" lang="en"/>
              <a:t>First In Last Out</a:t>
            </a:r>
            <a:r>
              <a:rPr lang="en"/>
              <a:t> (FILO)</a:t>
            </a:r>
            <a:r>
              <a:rPr lang="en"/>
              <a:t>.</a:t>
            </a:r>
            <a:endParaRPr/>
          </a:p>
          <a:p>
            <a:pPr indent="-342900" lvl="0" marL="457200" rtl="0" algn="l">
              <a:spcBef>
                <a:spcPts val="0"/>
              </a:spcBef>
              <a:spcAft>
                <a:spcPts val="0"/>
              </a:spcAft>
              <a:buSzPts val="1800"/>
              <a:buChar char="●"/>
            </a:pPr>
            <a:r>
              <a:rPr lang="en"/>
              <a:t>It is a linear data structure.</a:t>
            </a:r>
            <a:endParaRPr/>
          </a:p>
          <a:p>
            <a:pPr indent="-342900" lvl="0" marL="457200" rtl="0" algn="l">
              <a:spcBef>
                <a:spcPts val="0"/>
              </a:spcBef>
              <a:spcAft>
                <a:spcPts val="0"/>
              </a:spcAft>
              <a:buSzPts val="1800"/>
              <a:buChar char="●"/>
            </a:pPr>
            <a:r>
              <a:rPr lang="en"/>
              <a:t>Example:</a:t>
            </a:r>
            <a:endParaRPr/>
          </a:p>
          <a:p>
            <a:pPr indent="-317500" lvl="1" marL="914400" rtl="0" algn="l">
              <a:spcBef>
                <a:spcPts val="0"/>
              </a:spcBef>
              <a:spcAft>
                <a:spcPts val="0"/>
              </a:spcAft>
              <a:buSzPts val="1400"/>
              <a:buChar char="○"/>
            </a:pPr>
            <a:r>
              <a:rPr lang="en"/>
              <a:t>A stack of Plates/Books/Baskets, Towers of Hanoi, Cycles on stand</a:t>
            </a:r>
            <a:endParaRPr/>
          </a:p>
        </p:txBody>
      </p:sp>
      <p:sp>
        <p:nvSpPr>
          <p:cNvPr id="97" name="Google Shape;97;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3"/>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
                <a:latin typeface="Arial"/>
                <a:ea typeface="Arial"/>
                <a:cs typeface="Arial"/>
                <a:sym typeface="Arial"/>
              </a:rPr>
              <a:t>Parsing XHTML</a:t>
            </a:r>
            <a:endParaRPr/>
          </a:p>
        </p:txBody>
      </p:sp>
      <p:sp>
        <p:nvSpPr>
          <p:cNvPr id="406" name="Google Shape;406;p53"/>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00B0F0"/>
              </a:buClr>
              <a:buSzPts val="2000"/>
              <a:buFont typeface="Courier New"/>
              <a:buNone/>
            </a:pPr>
            <a:r>
              <a:rPr b="1" lang="en">
                <a:solidFill>
                  <a:srgbClr val="00B0F0"/>
                </a:solidFill>
                <a:latin typeface="Courier New"/>
                <a:ea typeface="Courier New"/>
                <a:cs typeface="Courier New"/>
                <a:sym typeface="Courier New"/>
              </a:rPr>
              <a:t>&lt;html&gt;</a:t>
            </a:r>
            <a:endParaRPr/>
          </a:p>
          <a:p>
            <a:pPr indent="-342900" lvl="0" marL="342900" rtl="0" algn="l">
              <a:spcBef>
                <a:spcPts val="400"/>
              </a:spcBef>
              <a:spcAft>
                <a:spcPts val="0"/>
              </a:spcAft>
              <a:buClr>
                <a:srgbClr val="00B0F0"/>
              </a:buClr>
              <a:buSzPts val="2000"/>
              <a:buFont typeface="Courier New"/>
              <a:buNone/>
            </a:pPr>
            <a:r>
              <a:rPr b="1" lang="en">
                <a:solidFill>
                  <a:srgbClr val="00B0F0"/>
                </a:solidFill>
                <a:latin typeface="Courier New"/>
                <a:ea typeface="Courier New"/>
                <a:cs typeface="Courier New"/>
                <a:sym typeface="Courier New"/>
              </a:rPr>
              <a:t>	&lt;head&gt;&lt;title&gt;</a:t>
            </a:r>
            <a:r>
              <a:rPr b="1" lang="en">
                <a:latin typeface="Courier New"/>
                <a:ea typeface="Courier New"/>
                <a:cs typeface="Courier New"/>
                <a:sym typeface="Courier New"/>
              </a:rPr>
              <a:t>Hello</a:t>
            </a:r>
            <a:r>
              <a:rPr b="1" lang="en">
                <a:solidFill>
                  <a:srgbClr val="FF0000"/>
                </a:solidFill>
                <a:latin typeface="Courier New"/>
                <a:ea typeface="Courier New"/>
                <a:cs typeface="Courier New"/>
                <a:sym typeface="Courier New"/>
              </a:rPr>
              <a:t>&lt;/title&gt;&lt;/head&gt;</a:t>
            </a:r>
            <a:endParaRPr/>
          </a:p>
          <a:p>
            <a:pPr indent="-342900" lvl="0" marL="342900" rtl="0" algn="l">
              <a:spcBef>
                <a:spcPts val="400"/>
              </a:spcBef>
              <a:spcAft>
                <a:spcPts val="0"/>
              </a:spcAft>
              <a:buClr>
                <a:schemeClr val="dk1"/>
              </a:buClr>
              <a:buSzPts val="2000"/>
              <a:buFont typeface="Courier New"/>
              <a:buNone/>
            </a:pPr>
            <a:r>
              <a:rPr b="1" lang="en">
                <a:latin typeface="Courier New"/>
                <a:ea typeface="Courier New"/>
                <a:cs typeface="Courier New"/>
                <a:sym typeface="Courier New"/>
              </a:rPr>
              <a:t>	</a:t>
            </a:r>
            <a:r>
              <a:rPr b="1" lang="en">
                <a:solidFill>
                  <a:srgbClr val="00B0F0"/>
                </a:solidFill>
                <a:latin typeface="Courier New"/>
                <a:ea typeface="Courier New"/>
                <a:cs typeface="Courier New"/>
                <a:sym typeface="Courier New"/>
              </a:rPr>
              <a:t>&lt;body&gt;&lt;p&gt;</a:t>
            </a:r>
            <a:r>
              <a:rPr b="1" lang="en">
                <a:latin typeface="Courier New"/>
                <a:ea typeface="Courier New"/>
                <a:cs typeface="Courier New"/>
                <a:sym typeface="Courier New"/>
              </a:rPr>
              <a:t>This appears in the </a:t>
            </a:r>
            <a:r>
              <a:rPr b="1" lang="en">
                <a:solidFill>
                  <a:srgbClr val="00B0F0"/>
                </a:solidFill>
                <a:latin typeface="Courier New"/>
                <a:ea typeface="Courier New"/>
                <a:cs typeface="Courier New"/>
                <a:sym typeface="Courier New"/>
              </a:rPr>
              <a:t>&lt;i&gt;</a:t>
            </a:r>
            <a:r>
              <a:rPr b="1" lang="en">
                <a:latin typeface="Courier New"/>
                <a:ea typeface="Courier New"/>
                <a:cs typeface="Courier New"/>
                <a:sym typeface="Courier New"/>
              </a:rPr>
              <a:t>browser</a:t>
            </a:r>
            <a:r>
              <a:rPr b="1" lang="en">
                <a:solidFill>
                  <a:srgbClr val="FF0000"/>
                </a:solidFill>
                <a:latin typeface="Courier New"/>
                <a:ea typeface="Courier New"/>
                <a:cs typeface="Courier New"/>
                <a:sym typeface="Courier New"/>
              </a:rPr>
              <a:t>&lt;/i&gt;</a:t>
            </a:r>
            <a:r>
              <a:rPr b="1" lang="en">
                <a:latin typeface="Courier New"/>
                <a:ea typeface="Courier New"/>
                <a:cs typeface="Courier New"/>
                <a:sym typeface="Courier New"/>
              </a:rPr>
              <a:t>.</a:t>
            </a:r>
            <a:r>
              <a:rPr b="1" lang="en">
                <a:solidFill>
                  <a:srgbClr val="FF0000"/>
                </a:solidFill>
                <a:latin typeface="Courier New"/>
                <a:ea typeface="Courier New"/>
                <a:cs typeface="Courier New"/>
                <a:sym typeface="Courier New"/>
              </a:rPr>
              <a:t>&lt;/p&gt;&lt;/body&gt;</a:t>
            </a:r>
            <a:endParaRPr/>
          </a:p>
          <a:p>
            <a:pPr indent="-342900" lvl="0" marL="342900" rtl="0" algn="l">
              <a:spcBef>
                <a:spcPts val="400"/>
              </a:spcBef>
              <a:spcAft>
                <a:spcPts val="0"/>
              </a:spcAft>
              <a:buClr>
                <a:srgbClr val="FF9900"/>
              </a:buClr>
              <a:buSzPts val="2000"/>
              <a:buFont typeface="Courier New"/>
              <a:buNone/>
            </a:pPr>
            <a:r>
              <a:rPr b="1" lang="en">
                <a:solidFill>
                  <a:srgbClr val="FF9900"/>
                </a:solidFill>
                <a:latin typeface="Courier New"/>
                <a:ea typeface="Courier New"/>
                <a:cs typeface="Courier New"/>
                <a:sym typeface="Courier New"/>
              </a:rPr>
              <a:t>&lt;/html&gt;</a:t>
            </a:r>
            <a:endParaRPr/>
          </a:p>
          <a:p>
            <a:pPr indent="-241300" lvl="0" marL="342900" rtl="0" algn="l">
              <a:spcBef>
                <a:spcPts val="320"/>
              </a:spcBef>
              <a:spcAft>
                <a:spcPts val="0"/>
              </a:spcAft>
              <a:buClr>
                <a:schemeClr val="dk1"/>
              </a:buClr>
              <a:buSzPts val="1600"/>
              <a:buNone/>
            </a:pPr>
            <a:r>
              <a:t/>
            </a:r>
            <a:endParaRPr sz="1600">
              <a:solidFill>
                <a:srgbClr val="FF9900"/>
              </a:solidFill>
              <a:latin typeface="Arial"/>
              <a:ea typeface="Arial"/>
              <a:cs typeface="Arial"/>
              <a:sym typeface="Arial"/>
            </a:endParaRPr>
          </a:p>
        </p:txBody>
      </p:sp>
      <p:graphicFrame>
        <p:nvGraphicFramePr>
          <p:cNvPr id="407" name="Google Shape;407;p53"/>
          <p:cNvGraphicFramePr/>
          <p:nvPr/>
        </p:nvGraphicFramePr>
        <p:xfrm>
          <a:off x="539750" y="3436144"/>
          <a:ext cx="3000000" cy="3000000"/>
        </p:xfrm>
        <a:graphic>
          <a:graphicData uri="http://schemas.openxmlformats.org/drawingml/2006/table">
            <a:tbl>
              <a:tblPr>
                <a:noFill/>
                <a:tableStyleId>{99FE96FD-4614-4DBD-8734-294DF50B40A3}</a:tableStyleId>
              </a:tblPr>
              <a:tblGrid>
                <a:gridCol w="1927225"/>
                <a:gridCol w="1925650"/>
                <a:gridCol w="1927225"/>
                <a:gridCol w="1924050"/>
              </a:tblGrid>
              <a:tr h="377425">
                <a:tc>
                  <a:txBody>
                    <a:bodyPr/>
                    <a:lstStyle/>
                    <a:p>
                      <a:pPr indent="0" lvl="0" marL="0" marR="0" rtl="0" algn="ctr">
                        <a:lnSpc>
                          <a:spcPct val="100000"/>
                        </a:lnSpc>
                        <a:spcBef>
                          <a:spcPts val="0"/>
                        </a:spcBef>
                        <a:spcAft>
                          <a:spcPts val="0"/>
                        </a:spcAft>
                        <a:buClr>
                          <a:srgbClr val="B2B2B2"/>
                        </a:buClr>
                        <a:buSzPts val="1800"/>
                        <a:buFont typeface="Courier New"/>
                        <a:buNone/>
                      </a:pPr>
                      <a:r>
                        <a:rPr b="1" i="0" lang="en" sz="1800" u="none" cap="none" strike="noStrike">
                          <a:solidFill>
                            <a:srgbClr val="B2B2B2"/>
                          </a:solidFill>
                          <a:latin typeface="Courier New"/>
                          <a:ea typeface="Courier New"/>
                          <a:cs typeface="Courier New"/>
                          <a:sym typeface="Courier New"/>
                        </a:rPr>
                        <a:t>&lt;html&gt;</a:t>
                      </a:r>
                      <a:endParaRPr b="0" i="0" sz="2100" u="none" cap="none" strike="noStrike">
                        <a:solidFill>
                          <a:srgbClr val="B2B2B2"/>
                        </a:solidFill>
                        <a:latin typeface="Arial"/>
                        <a:ea typeface="Arial"/>
                        <a:cs typeface="Arial"/>
                        <a:sym typeface="Arial"/>
                      </a:endParaRPr>
                    </a:p>
                  </a:txBody>
                  <a:tcPr marT="34300" marB="343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Arial"/>
                        <a:ea typeface="Arial"/>
                        <a:cs typeface="Arial"/>
                        <a:sym typeface="Arial"/>
                      </a:endParaRPr>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Arial"/>
                        <a:ea typeface="Arial"/>
                        <a:cs typeface="Arial"/>
                        <a:sym typeface="Arial"/>
                      </a:endParaRPr>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Arial"/>
                        <a:ea typeface="Arial"/>
                        <a:cs typeface="Arial"/>
                        <a:sym typeface="Arial"/>
                      </a:endParaRPr>
                    </a:p>
                  </a:txBody>
                  <a:tcPr marT="34300" marB="343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408" name="Google Shape;408;p53"/>
          <p:cNvSpPr txBox="1"/>
          <p:nvPr/>
        </p:nvSpPr>
        <p:spPr>
          <a:xfrm>
            <a:off x="179388" y="567333"/>
            <a:ext cx="890587" cy="276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3.2.5.1</a:t>
            </a:r>
            <a:endParaRPr/>
          </a:p>
        </p:txBody>
      </p:sp>
      <p:sp>
        <p:nvSpPr>
          <p:cNvPr id="409" name="Google Shape;409;p5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4"/>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
                <a:latin typeface="Arial"/>
                <a:ea typeface="Arial"/>
                <a:cs typeface="Arial"/>
                <a:sym typeface="Arial"/>
              </a:rPr>
              <a:t>Parsing XHTML</a:t>
            </a:r>
            <a:endParaRPr/>
          </a:p>
        </p:txBody>
      </p:sp>
      <p:sp>
        <p:nvSpPr>
          <p:cNvPr id="416" name="Google Shape;416;p54"/>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Font typeface="Arial"/>
              <a:buNone/>
            </a:pPr>
            <a:r>
              <a:rPr lang="en">
                <a:latin typeface="Arial"/>
                <a:ea typeface="Arial"/>
                <a:cs typeface="Arial"/>
                <a:sym typeface="Arial"/>
              </a:rPr>
              <a:t>	We are finished parsing, and the stack is empty</a:t>
            </a:r>
            <a:endParaRPr/>
          </a:p>
          <a:p>
            <a:pPr indent="-215900" lvl="0" marL="342900" rtl="0" algn="l">
              <a:spcBef>
                <a:spcPts val="400"/>
              </a:spcBef>
              <a:spcAft>
                <a:spcPts val="0"/>
              </a:spcAft>
              <a:buClr>
                <a:schemeClr val="dk1"/>
              </a:buClr>
              <a:buSzPts val="2000"/>
              <a:buNone/>
            </a:pPr>
            <a:r>
              <a:t/>
            </a:r>
            <a:endParaRPr>
              <a:latin typeface="Arial"/>
              <a:ea typeface="Arial"/>
              <a:cs typeface="Arial"/>
              <a:sym typeface="Arial"/>
            </a:endParaRPr>
          </a:p>
          <a:p>
            <a:pPr indent="-342900" lvl="0" marL="342900" rtl="0" algn="l">
              <a:spcBef>
                <a:spcPts val="400"/>
              </a:spcBef>
              <a:spcAft>
                <a:spcPts val="0"/>
              </a:spcAft>
              <a:buClr>
                <a:schemeClr val="dk1"/>
              </a:buClr>
              <a:buSzPts val="2000"/>
              <a:buFont typeface="Arial"/>
              <a:buNone/>
            </a:pPr>
            <a:r>
              <a:rPr lang="en">
                <a:latin typeface="Arial"/>
                <a:ea typeface="Arial"/>
                <a:cs typeface="Arial"/>
                <a:sym typeface="Arial"/>
              </a:rPr>
              <a:t>	Possible errors:</a:t>
            </a:r>
            <a:endParaRPr/>
          </a:p>
          <a:p>
            <a:pPr indent="-285750" lvl="1" marL="742950" rtl="0" algn="l">
              <a:spcBef>
                <a:spcPts val="360"/>
              </a:spcBef>
              <a:spcAft>
                <a:spcPts val="0"/>
              </a:spcAft>
              <a:buClr>
                <a:schemeClr val="dk1"/>
              </a:buClr>
              <a:buSzPts val="1800"/>
              <a:buChar char="○"/>
            </a:pPr>
            <a:r>
              <a:rPr lang="en">
                <a:latin typeface="Arial"/>
                <a:ea typeface="Arial"/>
                <a:cs typeface="Arial"/>
                <a:sym typeface="Arial"/>
              </a:rPr>
              <a:t>a closing tag which does not match the opening tag on top of the stack</a:t>
            </a:r>
            <a:endParaRPr/>
          </a:p>
          <a:p>
            <a:pPr indent="-285750" lvl="1" marL="742950" rtl="0" algn="l">
              <a:spcBef>
                <a:spcPts val="360"/>
              </a:spcBef>
              <a:spcAft>
                <a:spcPts val="0"/>
              </a:spcAft>
              <a:buClr>
                <a:schemeClr val="dk1"/>
              </a:buClr>
              <a:buSzPts val="1800"/>
              <a:buChar char="○"/>
            </a:pPr>
            <a:r>
              <a:rPr lang="en">
                <a:latin typeface="Arial"/>
                <a:ea typeface="Arial"/>
                <a:cs typeface="Arial"/>
                <a:sym typeface="Arial"/>
              </a:rPr>
              <a:t>a closing tag when the stack is empty</a:t>
            </a:r>
            <a:endParaRPr/>
          </a:p>
          <a:p>
            <a:pPr indent="-285750" lvl="1" marL="742950" rtl="0" algn="l">
              <a:spcBef>
                <a:spcPts val="360"/>
              </a:spcBef>
              <a:spcAft>
                <a:spcPts val="0"/>
              </a:spcAft>
              <a:buClr>
                <a:schemeClr val="dk1"/>
              </a:buClr>
              <a:buSzPts val="1800"/>
              <a:buChar char="○"/>
            </a:pPr>
            <a:r>
              <a:rPr lang="en">
                <a:latin typeface="Arial"/>
                <a:ea typeface="Arial"/>
                <a:cs typeface="Arial"/>
                <a:sym typeface="Arial"/>
              </a:rPr>
              <a:t>the stack is not empty at the end of the document</a:t>
            </a:r>
            <a:endParaRPr/>
          </a:p>
        </p:txBody>
      </p:sp>
      <p:sp>
        <p:nvSpPr>
          <p:cNvPr id="417" name="Google Shape;417;p54"/>
          <p:cNvSpPr txBox="1"/>
          <p:nvPr/>
        </p:nvSpPr>
        <p:spPr>
          <a:xfrm>
            <a:off x="179388" y="567333"/>
            <a:ext cx="890587" cy="276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3.2.5.1</a:t>
            </a:r>
            <a:endParaRPr/>
          </a:p>
        </p:txBody>
      </p:sp>
      <p:sp>
        <p:nvSpPr>
          <p:cNvPr id="418" name="Google Shape;418;p5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5"/>
          <p:cNvSpPr txBox="1"/>
          <p:nvPr>
            <p:ph type="title"/>
          </p:nvPr>
        </p:nvSpPr>
        <p:spPr>
          <a:xfrm>
            <a:off x="457200" y="154484"/>
            <a:ext cx="8229600" cy="642938"/>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
                <a:latin typeface="Arial"/>
                <a:ea typeface="Arial"/>
                <a:cs typeface="Arial"/>
                <a:sym typeface="Arial"/>
              </a:rPr>
              <a:t>Parsing C++</a:t>
            </a:r>
            <a:r>
              <a:rPr lang="en">
                <a:latin typeface="Arial"/>
                <a:ea typeface="Arial"/>
                <a:cs typeface="Arial"/>
                <a:sym typeface="Arial"/>
              </a:rPr>
              <a:t>: Parentheses Matching</a:t>
            </a:r>
            <a:endParaRPr/>
          </a:p>
        </p:txBody>
      </p:sp>
      <p:sp>
        <p:nvSpPr>
          <p:cNvPr id="425" name="Google Shape;425;p55"/>
          <p:cNvSpPr txBox="1"/>
          <p:nvPr>
            <p:ph idx="1" type="body"/>
          </p:nvPr>
        </p:nvSpPr>
        <p:spPr>
          <a:xfrm>
            <a:off x="457200" y="900125"/>
            <a:ext cx="5915700" cy="3929700"/>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spcBef>
                <a:spcPts val="0"/>
              </a:spcBef>
              <a:spcAft>
                <a:spcPts val="0"/>
              </a:spcAft>
              <a:buClr>
                <a:schemeClr val="dk1"/>
              </a:buClr>
              <a:buSzPct val="100000"/>
              <a:buFont typeface="Arial"/>
              <a:buNone/>
            </a:pPr>
            <a:r>
              <a:rPr lang="en">
                <a:latin typeface="Arial"/>
                <a:ea typeface="Arial"/>
                <a:cs typeface="Arial"/>
                <a:sym typeface="Arial"/>
              </a:rPr>
              <a:t>	Like opening and closing tags, C++ parentheses, brackets, and braces must be similarly nested:</a:t>
            </a:r>
            <a:endParaRPr/>
          </a:p>
          <a:p>
            <a:pPr indent="-342900" lvl="0" marL="342900" rtl="0" algn="l">
              <a:spcBef>
                <a:spcPts val="400"/>
              </a:spcBef>
              <a:spcAft>
                <a:spcPts val="0"/>
              </a:spcAft>
              <a:buClr>
                <a:schemeClr val="dk1"/>
              </a:buClr>
              <a:buSzPct val="100000"/>
              <a:buFont typeface="Arial"/>
              <a:buNone/>
            </a:pPr>
            <a:r>
              <a:t/>
            </a:r>
            <a:endParaRPr>
              <a:latin typeface="Arial"/>
              <a:ea typeface="Arial"/>
              <a:cs typeface="Arial"/>
              <a:sym typeface="Arial"/>
            </a:endParaRPr>
          </a:p>
          <a:p>
            <a:pPr indent="-228600" lvl="2" marL="1143000" rtl="0" algn="l">
              <a:spcBef>
                <a:spcPts val="400"/>
              </a:spcBef>
              <a:spcAft>
                <a:spcPts val="0"/>
              </a:spcAft>
              <a:buClr>
                <a:schemeClr val="dk1"/>
              </a:buClr>
              <a:buSzPct val="100000"/>
              <a:buFont typeface="Consolas"/>
              <a:buNone/>
            </a:pPr>
            <a:r>
              <a:rPr lang="en" sz="2000">
                <a:latin typeface="Consolas"/>
                <a:ea typeface="Consolas"/>
                <a:cs typeface="Consolas"/>
                <a:sym typeface="Consolas"/>
              </a:rPr>
              <a:t>void initialize</a:t>
            </a:r>
            <a:r>
              <a:rPr b="1" lang="en" sz="2000">
                <a:solidFill>
                  <a:srgbClr val="00B0F0"/>
                </a:solidFill>
                <a:latin typeface="Consolas"/>
                <a:ea typeface="Consolas"/>
                <a:cs typeface="Consolas"/>
                <a:sym typeface="Consolas"/>
              </a:rPr>
              <a:t>(</a:t>
            </a:r>
            <a:r>
              <a:rPr lang="en" sz="2000">
                <a:latin typeface="Consolas"/>
                <a:ea typeface="Consolas"/>
                <a:cs typeface="Consolas"/>
                <a:sym typeface="Consolas"/>
              </a:rPr>
              <a:t> int *array, int n </a:t>
            </a:r>
            <a:r>
              <a:rPr lang="en" sz="2000">
                <a:solidFill>
                  <a:srgbClr val="FF0000"/>
                </a:solidFill>
                <a:latin typeface="Consolas"/>
                <a:ea typeface="Consolas"/>
                <a:cs typeface="Consolas"/>
                <a:sym typeface="Consolas"/>
              </a:rPr>
              <a:t>)</a:t>
            </a:r>
            <a:r>
              <a:rPr lang="en" sz="2000">
                <a:latin typeface="Consolas"/>
                <a:ea typeface="Consolas"/>
                <a:cs typeface="Consolas"/>
                <a:sym typeface="Consolas"/>
              </a:rPr>
              <a:t> </a:t>
            </a:r>
            <a:r>
              <a:rPr b="1" lang="en" sz="2000">
                <a:solidFill>
                  <a:srgbClr val="00B0F0"/>
                </a:solidFill>
                <a:latin typeface="Consolas"/>
                <a:ea typeface="Consolas"/>
                <a:cs typeface="Consolas"/>
                <a:sym typeface="Consolas"/>
              </a:rPr>
              <a:t>{</a:t>
            </a:r>
            <a:endParaRPr/>
          </a:p>
          <a:p>
            <a:pPr indent="-228600" lvl="2" marL="1143000" rtl="0" algn="l">
              <a:spcBef>
                <a:spcPts val="400"/>
              </a:spcBef>
              <a:spcAft>
                <a:spcPts val="0"/>
              </a:spcAft>
              <a:buClr>
                <a:schemeClr val="dk1"/>
              </a:buClr>
              <a:buSzPct val="100000"/>
              <a:buFont typeface="Consolas"/>
              <a:buNone/>
            </a:pPr>
            <a:r>
              <a:rPr lang="en" sz="2000">
                <a:latin typeface="Consolas"/>
                <a:ea typeface="Consolas"/>
                <a:cs typeface="Consolas"/>
                <a:sym typeface="Consolas"/>
              </a:rPr>
              <a:t>    for </a:t>
            </a:r>
            <a:r>
              <a:rPr b="1" lang="en" sz="2000">
                <a:solidFill>
                  <a:srgbClr val="00B0F0"/>
                </a:solidFill>
                <a:latin typeface="Consolas"/>
                <a:ea typeface="Consolas"/>
                <a:cs typeface="Consolas"/>
                <a:sym typeface="Consolas"/>
              </a:rPr>
              <a:t>(</a:t>
            </a:r>
            <a:r>
              <a:rPr lang="en" sz="2000">
                <a:latin typeface="Consolas"/>
                <a:ea typeface="Consolas"/>
                <a:cs typeface="Consolas"/>
                <a:sym typeface="Consolas"/>
              </a:rPr>
              <a:t> int i = 0; i &lt; n; ++i </a:t>
            </a:r>
            <a:r>
              <a:rPr lang="en" sz="2000">
                <a:solidFill>
                  <a:srgbClr val="FF0000"/>
                </a:solidFill>
                <a:latin typeface="Consolas"/>
                <a:ea typeface="Consolas"/>
                <a:cs typeface="Consolas"/>
                <a:sym typeface="Consolas"/>
              </a:rPr>
              <a:t>)</a:t>
            </a:r>
            <a:r>
              <a:rPr lang="en" sz="2000">
                <a:solidFill>
                  <a:schemeClr val="accent2"/>
                </a:solidFill>
                <a:latin typeface="Consolas"/>
                <a:ea typeface="Consolas"/>
                <a:cs typeface="Consolas"/>
                <a:sym typeface="Consolas"/>
              </a:rPr>
              <a:t> </a:t>
            </a:r>
            <a:r>
              <a:rPr b="1" lang="en" sz="2000">
                <a:solidFill>
                  <a:srgbClr val="00B0F0"/>
                </a:solidFill>
                <a:latin typeface="Consolas"/>
                <a:ea typeface="Consolas"/>
                <a:cs typeface="Consolas"/>
                <a:sym typeface="Consolas"/>
              </a:rPr>
              <a:t>{</a:t>
            </a:r>
            <a:endParaRPr/>
          </a:p>
          <a:p>
            <a:pPr indent="-228600" lvl="2" marL="1143000" rtl="0" algn="l">
              <a:spcBef>
                <a:spcPts val="400"/>
              </a:spcBef>
              <a:spcAft>
                <a:spcPts val="0"/>
              </a:spcAft>
              <a:buClr>
                <a:schemeClr val="dk1"/>
              </a:buClr>
              <a:buSzPct val="100000"/>
              <a:buFont typeface="Consolas"/>
              <a:buNone/>
            </a:pPr>
            <a:r>
              <a:rPr lang="en" sz="2000">
                <a:latin typeface="Consolas"/>
                <a:ea typeface="Consolas"/>
                <a:cs typeface="Consolas"/>
                <a:sym typeface="Consolas"/>
              </a:rPr>
              <a:t>        array</a:t>
            </a:r>
            <a:r>
              <a:rPr b="1" lang="en" sz="2000">
                <a:solidFill>
                  <a:srgbClr val="00B0F0"/>
                </a:solidFill>
                <a:latin typeface="Consolas"/>
                <a:ea typeface="Consolas"/>
                <a:cs typeface="Consolas"/>
                <a:sym typeface="Consolas"/>
              </a:rPr>
              <a:t>[</a:t>
            </a:r>
            <a:r>
              <a:rPr lang="en" sz="2000">
                <a:latin typeface="Consolas"/>
                <a:ea typeface="Consolas"/>
                <a:cs typeface="Consolas"/>
                <a:sym typeface="Consolas"/>
              </a:rPr>
              <a:t>i</a:t>
            </a:r>
            <a:r>
              <a:rPr lang="en" sz="2000">
                <a:solidFill>
                  <a:srgbClr val="FF0000"/>
                </a:solidFill>
                <a:latin typeface="Consolas"/>
                <a:ea typeface="Consolas"/>
                <a:cs typeface="Consolas"/>
                <a:sym typeface="Consolas"/>
              </a:rPr>
              <a:t>]</a:t>
            </a:r>
            <a:r>
              <a:rPr lang="en" sz="2000">
                <a:latin typeface="Consolas"/>
                <a:ea typeface="Consolas"/>
                <a:cs typeface="Consolas"/>
                <a:sym typeface="Consolas"/>
              </a:rPr>
              <a:t> = 0;</a:t>
            </a:r>
            <a:endParaRPr/>
          </a:p>
          <a:p>
            <a:pPr indent="-228600" lvl="2" marL="1143000" rtl="0" algn="l">
              <a:spcBef>
                <a:spcPts val="400"/>
              </a:spcBef>
              <a:spcAft>
                <a:spcPts val="0"/>
              </a:spcAft>
              <a:buClr>
                <a:srgbClr val="FF0000"/>
              </a:buClr>
              <a:buSzPct val="100000"/>
              <a:buFont typeface="Consolas"/>
              <a:buNone/>
            </a:pPr>
            <a:r>
              <a:rPr lang="en" sz="2000">
                <a:solidFill>
                  <a:srgbClr val="FF0000"/>
                </a:solidFill>
                <a:latin typeface="Consolas"/>
                <a:ea typeface="Consolas"/>
                <a:cs typeface="Consolas"/>
                <a:sym typeface="Consolas"/>
              </a:rPr>
              <a:t>    }</a:t>
            </a:r>
            <a:endParaRPr/>
          </a:p>
          <a:p>
            <a:pPr indent="-228600" lvl="2" marL="1143000" rtl="0" algn="l">
              <a:spcBef>
                <a:spcPts val="400"/>
              </a:spcBef>
              <a:spcAft>
                <a:spcPts val="0"/>
              </a:spcAft>
              <a:buClr>
                <a:srgbClr val="FF0000"/>
              </a:buClr>
              <a:buSzPct val="100000"/>
              <a:buFont typeface="Consolas"/>
              <a:buNone/>
            </a:pPr>
            <a:r>
              <a:rPr lang="en" sz="2000">
                <a:solidFill>
                  <a:srgbClr val="FF0000"/>
                </a:solidFill>
                <a:latin typeface="Consolas"/>
                <a:ea typeface="Consolas"/>
                <a:cs typeface="Consolas"/>
                <a:sym typeface="Consolas"/>
              </a:rPr>
              <a:t>}</a:t>
            </a:r>
            <a:endParaRPr sz="2000">
              <a:solidFill>
                <a:srgbClr val="FF0000"/>
              </a:solidFill>
              <a:latin typeface="Consolas"/>
              <a:ea typeface="Consolas"/>
              <a:cs typeface="Consolas"/>
              <a:sym typeface="Consolas"/>
            </a:endParaRPr>
          </a:p>
          <a:p>
            <a:pPr indent="-228600" lvl="2" marL="1143000" rtl="0" algn="l">
              <a:spcBef>
                <a:spcPts val="400"/>
              </a:spcBef>
              <a:spcAft>
                <a:spcPts val="0"/>
              </a:spcAft>
              <a:buClr>
                <a:srgbClr val="FF0000"/>
              </a:buClr>
              <a:buSzPct val="100000"/>
              <a:buFont typeface="Consolas"/>
              <a:buNone/>
            </a:pPr>
            <a:r>
              <a:t/>
            </a:r>
            <a:endParaRPr sz="2000">
              <a:solidFill>
                <a:srgbClr val="FF0000"/>
              </a:solidFill>
              <a:latin typeface="Consolas"/>
              <a:ea typeface="Consolas"/>
              <a:cs typeface="Consolas"/>
              <a:sym typeface="Consolas"/>
            </a:endParaRPr>
          </a:p>
          <a:p>
            <a:pPr indent="-228600" lvl="2" marL="1143000" rtl="0" algn="l">
              <a:spcBef>
                <a:spcPts val="400"/>
              </a:spcBef>
              <a:spcAft>
                <a:spcPts val="0"/>
              </a:spcAft>
              <a:buClr>
                <a:srgbClr val="FF0000"/>
              </a:buClr>
              <a:buSzPct val="100000"/>
              <a:buFont typeface="Consolas"/>
              <a:buNone/>
            </a:pPr>
            <a:r>
              <a:rPr lang="en" sz="2000">
                <a:solidFill>
                  <a:srgbClr val="00FFFF"/>
                </a:solidFill>
                <a:latin typeface="Consolas"/>
                <a:ea typeface="Consolas"/>
                <a:cs typeface="Consolas"/>
                <a:sym typeface="Consolas"/>
              </a:rPr>
              <a:t>Cyan for open</a:t>
            </a:r>
            <a:endParaRPr sz="2000">
              <a:solidFill>
                <a:srgbClr val="00FFFF"/>
              </a:solidFill>
              <a:latin typeface="Consolas"/>
              <a:ea typeface="Consolas"/>
              <a:cs typeface="Consolas"/>
              <a:sym typeface="Consolas"/>
            </a:endParaRPr>
          </a:p>
          <a:p>
            <a:pPr indent="-228600" lvl="2" marL="1143000" rtl="0" algn="l">
              <a:spcBef>
                <a:spcPts val="400"/>
              </a:spcBef>
              <a:spcAft>
                <a:spcPts val="0"/>
              </a:spcAft>
              <a:buClr>
                <a:srgbClr val="FF0000"/>
              </a:buClr>
              <a:buSzPct val="100000"/>
              <a:buFont typeface="Consolas"/>
              <a:buNone/>
            </a:pPr>
            <a:r>
              <a:rPr lang="en" sz="2000">
                <a:solidFill>
                  <a:srgbClr val="FF0000"/>
                </a:solidFill>
                <a:latin typeface="Consolas"/>
                <a:ea typeface="Consolas"/>
                <a:cs typeface="Consolas"/>
                <a:sym typeface="Consolas"/>
              </a:rPr>
              <a:t>Red for closed</a:t>
            </a:r>
            <a:endParaRPr sz="2000">
              <a:solidFill>
                <a:srgbClr val="FF0000"/>
              </a:solidFill>
              <a:latin typeface="Consolas"/>
              <a:ea typeface="Consolas"/>
              <a:cs typeface="Consolas"/>
              <a:sym typeface="Consolas"/>
            </a:endParaRPr>
          </a:p>
          <a:p>
            <a:pPr indent="-228600" lvl="2" marL="1143000" rtl="0" algn="l">
              <a:spcBef>
                <a:spcPts val="400"/>
              </a:spcBef>
              <a:spcAft>
                <a:spcPts val="0"/>
              </a:spcAft>
              <a:buClr>
                <a:srgbClr val="FF0000"/>
              </a:buClr>
              <a:buSzPct val="100000"/>
              <a:buFont typeface="Consolas"/>
              <a:buNone/>
            </a:pPr>
            <a:r>
              <a:t/>
            </a:r>
            <a:endParaRPr sz="2000">
              <a:solidFill>
                <a:srgbClr val="FF0000"/>
              </a:solidFill>
              <a:latin typeface="Consolas"/>
              <a:ea typeface="Consolas"/>
              <a:cs typeface="Consolas"/>
              <a:sym typeface="Consolas"/>
            </a:endParaRPr>
          </a:p>
        </p:txBody>
      </p:sp>
      <p:pic>
        <p:nvPicPr>
          <p:cNvPr id="426" name="Google Shape;426;p55"/>
          <p:cNvPicPr preferRelativeResize="0"/>
          <p:nvPr/>
        </p:nvPicPr>
        <p:blipFill rotWithShape="1">
          <a:blip r:embed="rId3">
            <a:alphaModFix/>
          </a:blip>
          <a:srcRect b="0" l="0" r="0" t="0"/>
          <a:stretch/>
        </p:blipFill>
        <p:spPr>
          <a:xfrm>
            <a:off x="6664425" y="1127875"/>
            <a:ext cx="2143125" cy="716250"/>
          </a:xfrm>
          <a:prstGeom prst="rect">
            <a:avLst/>
          </a:prstGeom>
          <a:noFill/>
          <a:ln>
            <a:noFill/>
          </a:ln>
        </p:spPr>
      </p:pic>
      <p:sp>
        <p:nvSpPr>
          <p:cNvPr id="427" name="Google Shape;427;p55"/>
          <p:cNvSpPr txBox="1"/>
          <p:nvPr/>
        </p:nvSpPr>
        <p:spPr>
          <a:xfrm>
            <a:off x="179388" y="567333"/>
            <a:ext cx="890587" cy="276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3.2.5.2</a:t>
            </a:r>
            <a:endParaRPr/>
          </a:p>
        </p:txBody>
      </p:sp>
      <p:sp>
        <p:nvSpPr>
          <p:cNvPr id="428" name="Google Shape;428;p55"/>
          <p:cNvSpPr txBox="1"/>
          <p:nvPr/>
        </p:nvSpPr>
        <p:spPr>
          <a:xfrm>
            <a:off x="6636375" y="2521575"/>
            <a:ext cx="2143200" cy="14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We need to ensure that open brackets should be equal to closed brackets with proper type and order.</a:t>
            </a:r>
            <a:endParaRPr>
              <a:latin typeface="Open Sans"/>
              <a:ea typeface="Open Sans"/>
              <a:cs typeface="Open Sans"/>
              <a:sym typeface="Open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6"/>
          <p:cNvSpPr txBox="1"/>
          <p:nvPr>
            <p:ph type="title"/>
          </p:nvPr>
        </p:nvSpPr>
        <p:spPr>
          <a:xfrm>
            <a:off x="457200" y="154484"/>
            <a:ext cx="8229600" cy="642938"/>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
                <a:latin typeface="Arial"/>
                <a:ea typeface="Arial"/>
                <a:cs typeface="Arial"/>
                <a:sym typeface="Arial"/>
              </a:rPr>
              <a:t>Parsing C++: Parentheses Matching</a:t>
            </a:r>
            <a:endParaRPr/>
          </a:p>
        </p:txBody>
      </p:sp>
      <p:sp>
        <p:nvSpPr>
          <p:cNvPr id="435" name="Google Shape;435;p56"/>
          <p:cNvSpPr txBox="1"/>
          <p:nvPr>
            <p:ph idx="1" type="body"/>
          </p:nvPr>
        </p:nvSpPr>
        <p:spPr>
          <a:xfrm>
            <a:off x="457200" y="900133"/>
            <a:ext cx="8229600" cy="41055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Font typeface="Arial"/>
              <a:buNone/>
            </a:pPr>
            <a:r>
              <a:rPr lang="en">
                <a:latin typeface="Arial"/>
                <a:ea typeface="Arial"/>
                <a:cs typeface="Arial"/>
                <a:sym typeface="Arial"/>
              </a:rPr>
              <a:t>	The previous example shows how stacks may be used in parsing C++. 	</a:t>
            </a:r>
            <a:r>
              <a:rPr i="1" lang="en">
                <a:latin typeface="Arial"/>
                <a:ea typeface="Arial"/>
                <a:cs typeface="Arial"/>
                <a:sym typeface="Arial"/>
              </a:rPr>
              <a:t>Compilers</a:t>
            </a:r>
            <a:r>
              <a:rPr lang="en">
                <a:latin typeface="Arial"/>
                <a:ea typeface="Arial"/>
                <a:cs typeface="Arial"/>
                <a:sym typeface="Arial"/>
              </a:rPr>
              <a:t> will use this.</a:t>
            </a:r>
            <a:endParaRPr>
              <a:latin typeface="Arial"/>
              <a:ea typeface="Arial"/>
              <a:cs typeface="Arial"/>
              <a:sym typeface="Arial"/>
            </a:endParaRPr>
          </a:p>
          <a:p>
            <a:pPr indent="-342900" lvl="0" marL="342900" rtl="0" algn="l">
              <a:spcBef>
                <a:spcPts val="0"/>
              </a:spcBef>
              <a:spcAft>
                <a:spcPts val="0"/>
              </a:spcAft>
              <a:buClr>
                <a:schemeClr val="dk1"/>
              </a:buClr>
              <a:buSzPts val="2000"/>
              <a:buFont typeface="Arial"/>
              <a:buNone/>
            </a:pPr>
            <a:r>
              <a:t/>
            </a:r>
            <a:endParaRPr>
              <a:latin typeface="Arial"/>
              <a:ea typeface="Arial"/>
              <a:cs typeface="Arial"/>
              <a:sym typeface="Arial"/>
            </a:endParaRPr>
          </a:p>
          <a:p>
            <a:pPr indent="-342900" lvl="0" marL="342900" rtl="0" algn="l">
              <a:spcBef>
                <a:spcPts val="0"/>
              </a:spcBef>
              <a:spcAft>
                <a:spcPts val="0"/>
              </a:spcAft>
              <a:buClr>
                <a:schemeClr val="dk1"/>
              </a:buClr>
              <a:buSzPts val="2000"/>
              <a:buFont typeface="Arial"/>
              <a:buNone/>
            </a:pPr>
            <a:r>
              <a:rPr lang="en">
                <a:latin typeface="Arial"/>
                <a:ea typeface="Arial"/>
                <a:cs typeface="Arial"/>
                <a:sym typeface="Arial"/>
              </a:rPr>
              <a:t>Solution Statement:</a:t>
            </a:r>
            <a:endParaRPr>
              <a:latin typeface="Arial"/>
              <a:ea typeface="Arial"/>
              <a:cs typeface="Arial"/>
              <a:sym typeface="Arial"/>
            </a:endParaRPr>
          </a:p>
          <a:p>
            <a:pPr indent="-355600" lvl="0" marL="457200" rtl="0" algn="l">
              <a:spcBef>
                <a:spcPts val="0"/>
              </a:spcBef>
              <a:spcAft>
                <a:spcPts val="0"/>
              </a:spcAft>
              <a:buSzPts val="2000"/>
              <a:buFont typeface="Arial"/>
              <a:buChar char="●"/>
            </a:pPr>
            <a:r>
              <a:rPr lang="en">
                <a:latin typeface="Arial"/>
                <a:ea typeface="Arial"/>
                <a:cs typeface="Arial"/>
                <a:sym typeface="Arial"/>
              </a:rPr>
              <a:t>Use a stack</a:t>
            </a:r>
            <a:endParaRPr>
              <a:latin typeface="Arial"/>
              <a:ea typeface="Arial"/>
              <a:cs typeface="Arial"/>
              <a:sym typeface="Arial"/>
            </a:endParaRPr>
          </a:p>
          <a:p>
            <a:pPr indent="-355600" lvl="0" marL="457200" rtl="0" algn="l">
              <a:spcBef>
                <a:spcPts val="0"/>
              </a:spcBef>
              <a:spcAft>
                <a:spcPts val="0"/>
              </a:spcAft>
              <a:buSzPts val="2000"/>
              <a:buFont typeface="Arial"/>
              <a:buChar char="●"/>
            </a:pPr>
            <a:r>
              <a:rPr lang="en">
                <a:latin typeface="Arial"/>
                <a:ea typeface="Arial"/>
                <a:cs typeface="Arial"/>
                <a:sym typeface="Arial"/>
              </a:rPr>
              <a:t>Push when you encounter an open parentheses</a:t>
            </a:r>
            <a:endParaRPr>
              <a:latin typeface="Arial"/>
              <a:ea typeface="Arial"/>
              <a:cs typeface="Arial"/>
              <a:sym typeface="Arial"/>
            </a:endParaRPr>
          </a:p>
          <a:p>
            <a:pPr indent="-355600" lvl="0" marL="457200" rtl="0" algn="l">
              <a:spcBef>
                <a:spcPts val="0"/>
              </a:spcBef>
              <a:spcAft>
                <a:spcPts val="0"/>
              </a:spcAft>
              <a:buSzPts val="2000"/>
              <a:buFont typeface="Arial"/>
              <a:buChar char="●"/>
            </a:pPr>
            <a:r>
              <a:rPr lang="en">
                <a:latin typeface="Arial"/>
                <a:ea typeface="Arial"/>
                <a:cs typeface="Arial"/>
                <a:sym typeface="Arial"/>
              </a:rPr>
              <a:t>Pop when </a:t>
            </a:r>
            <a:r>
              <a:rPr lang="en">
                <a:latin typeface="Arial"/>
                <a:ea typeface="Arial"/>
                <a:cs typeface="Arial"/>
                <a:sym typeface="Arial"/>
              </a:rPr>
              <a:t>you encounter an open parentheses</a:t>
            </a:r>
            <a:endParaRPr>
              <a:latin typeface="Arial"/>
              <a:ea typeface="Arial"/>
              <a:cs typeface="Arial"/>
              <a:sym typeface="Arial"/>
            </a:endParaRPr>
          </a:p>
          <a:p>
            <a:pPr indent="-355600" lvl="0" marL="457200" rtl="0" algn="l">
              <a:spcBef>
                <a:spcPts val="0"/>
              </a:spcBef>
              <a:spcAft>
                <a:spcPts val="0"/>
              </a:spcAft>
              <a:buSzPts val="2000"/>
              <a:buFont typeface="Arial"/>
              <a:buChar char="●"/>
            </a:pPr>
            <a:r>
              <a:rPr lang="en">
                <a:latin typeface="Arial"/>
                <a:ea typeface="Arial"/>
                <a:cs typeface="Arial"/>
                <a:sym typeface="Arial"/>
              </a:rPr>
              <a:t>At the end, Stack must be empty, otherwise there is an error</a:t>
            </a:r>
            <a:endParaRPr>
              <a:latin typeface="Arial"/>
              <a:ea typeface="Arial"/>
              <a:cs typeface="Arial"/>
              <a:sym typeface="Arial"/>
            </a:endParaRPr>
          </a:p>
          <a:p>
            <a:pPr indent="-342900" lvl="0" marL="342900" rtl="0" algn="l">
              <a:spcBef>
                <a:spcPts val="400"/>
              </a:spcBef>
              <a:spcAft>
                <a:spcPts val="0"/>
              </a:spcAft>
              <a:buClr>
                <a:schemeClr val="dk1"/>
              </a:buClr>
              <a:buSzPts val="2000"/>
              <a:buFont typeface="Arial"/>
              <a:buNone/>
            </a:pPr>
            <a:r>
              <a:t/>
            </a:r>
            <a:endParaRPr>
              <a:latin typeface="Arial"/>
              <a:ea typeface="Arial"/>
              <a:cs typeface="Arial"/>
              <a:sym typeface="Arial"/>
            </a:endParaRPr>
          </a:p>
          <a:p>
            <a:pPr indent="-285750" lvl="1" marL="742950" rtl="0" algn="l">
              <a:spcBef>
                <a:spcPts val="360"/>
              </a:spcBef>
              <a:spcAft>
                <a:spcPts val="0"/>
              </a:spcAft>
              <a:buClr>
                <a:schemeClr val="dk1"/>
              </a:buClr>
              <a:buSzPts val="1800"/>
              <a:buChar char="○"/>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7"/>
          <p:cNvSpPr txBox="1"/>
          <p:nvPr>
            <p:ph type="title"/>
          </p:nvPr>
        </p:nvSpPr>
        <p:spPr>
          <a:xfrm>
            <a:off x="457200" y="154484"/>
            <a:ext cx="8229600" cy="642938"/>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
                <a:latin typeface="Arial"/>
                <a:ea typeface="Arial"/>
                <a:cs typeface="Arial"/>
                <a:sym typeface="Arial"/>
              </a:rPr>
              <a:t>Function Calls</a:t>
            </a:r>
            <a:endParaRPr/>
          </a:p>
        </p:txBody>
      </p:sp>
      <p:sp>
        <p:nvSpPr>
          <p:cNvPr id="442" name="Google Shape;442;p57"/>
          <p:cNvSpPr txBox="1"/>
          <p:nvPr>
            <p:ph idx="1" type="body"/>
          </p:nvPr>
        </p:nvSpPr>
        <p:spPr>
          <a:xfrm>
            <a:off x="457200" y="900133"/>
            <a:ext cx="8229600" cy="4117800"/>
          </a:xfrm>
          <a:prstGeom prst="rect">
            <a:avLst/>
          </a:prstGeom>
          <a:noFill/>
          <a:ln>
            <a:noFill/>
          </a:ln>
        </p:spPr>
        <p:txBody>
          <a:bodyPr anchorCtr="0" anchor="t" bIns="45700" lIns="91425" spcFirstLastPara="1" rIns="91425" wrap="square" tIns="45700">
            <a:normAutofit lnSpcReduction="20000"/>
          </a:bodyPr>
          <a:lstStyle/>
          <a:p>
            <a:pPr indent="-342900" lvl="0" marL="342900" rtl="0" algn="l">
              <a:spcBef>
                <a:spcPts val="0"/>
              </a:spcBef>
              <a:spcAft>
                <a:spcPts val="0"/>
              </a:spcAft>
              <a:buClr>
                <a:schemeClr val="dk1"/>
              </a:buClr>
              <a:buSzPts val="2000"/>
              <a:buFont typeface="Arial"/>
              <a:buNone/>
            </a:pPr>
            <a:r>
              <a:rPr lang="en">
                <a:latin typeface="Arial"/>
                <a:ea typeface="Arial"/>
                <a:cs typeface="Arial"/>
                <a:sym typeface="Arial"/>
              </a:rPr>
              <a:t>	This next example discusses function calls</a:t>
            </a:r>
            <a:endParaRPr/>
          </a:p>
          <a:p>
            <a:pPr indent="-342900" lvl="0" marL="342900" rtl="0" algn="l">
              <a:spcBef>
                <a:spcPts val="400"/>
              </a:spcBef>
              <a:spcAft>
                <a:spcPts val="0"/>
              </a:spcAft>
              <a:buClr>
                <a:schemeClr val="dk1"/>
              </a:buClr>
              <a:buSzPts val="2000"/>
              <a:buFont typeface="Arial"/>
              <a:buNone/>
            </a:pPr>
            <a:r>
              <a:t/>
            </a:r>
            <a:endParaRPr>
              <a:latin typeface="Arial"/>
              <a:ea typeface="Arial"/>
              <a:cs typeface="Arial"/>
              <a:sym typeface="Arial"/>
            </a:endParaRPr>
          </a:p>
          <a:p>
            <a:pPr indent="-342900" lvl="0" marL="342900" rtl="0" algn="l">
              <a:spcBef>
                <a:spcPts val="400"/>
              </a:spcBef>
              <a:spcAft>
                <a:spcPts val="0"/>
              </a:spcAft>
              <a:buClr>
                <a:schemeClr val="dk1"/>
              </a:buClr>
              <a:buSzPts val="2000"/>
              <a:buFont typeface="Arial"/>
              <a:buNone/>
            </a:pPr>
            <a:r>
              <a:rPr lang="en">
                <a:latin typeface="Arial"/>
                <a:ea typeface="Arial"/>
                <a:cs typeface="Arial"/>
                <a:sym typeface="Arial"/>
              </a:rPr>
              <a:t>	In ECE 222 </a:t>
            </a:r>
            <a:r>
              <a:rPr i="1" lang="en">
                <a:latin typeface="Arial"/>
                <a:ea typeface="Arial"/>
                <a:cs typeface="Arial"/>
                <a:sym typeface="Arial"/>
              </a:rPr>
              <a:t>Digital Computers</a:t>
            </a:r>
            <a:r>
              <a:rPr lang="en">
                <a:latin typeface="Arial"/>
                <a:ea typeface="Arial"/>
                <a:cs typeface="Arial"/>
                <a:sym typeface="Arial"/>
              </a:rPr>
              <a:t>, you will see how stacks are implemented in hardware on all CPUs to facilitate function calling</a:t>
            </a:r>
            <a:endParaRPr/>
          </a:p>
          <a:p>
            <a:pPr indent="-342900" lvl="0" marL="342900" rtl="0" algn="l">
              <a:spcBef>
                <a:spcPts val="400"/>
              </a:spcBef>
              <a:spcAft>
                <a:spcPts val="0"/>
              </a:spcAft>
              <a:buClr>
                <a:schemeClr val="dk1"/>
              </a:buClr>
              <a:buSzPts val="2000"/>
              <a:buFont typeface="Arial"/>
              <a:buNone/>
            </a:pPr>
            <a:r>
              <a:t/>
            </a:r>
            <a:endParaRPr>
              <a:latin typeface="Arial"/>
              <a:ea typeface="Arial"/>
              <a:cs typeface="Arial"/>
              <a:sym typeface="Arial"/>
            </a:endParaRPr>
          </a:p>
          <a:p>
            <a:pPr indent="-342900" lvl="0" marL="342900" rtl="0" algn="l">
              <a:spcBef>
                <a:spcPts val="400"/>
              </a:spcBef>
              <a:spcAft>
                <a:spcPts val="0"/>
              </a:spcAft>
              <a:buClr>
                <a:schemeClr val="dk1"/>
              </a:buClr>
              <a:buSzPts val="2000"/>
              <a:buFont typeface="Arial"/>
              <a:buNone/>
            </a:pPr>
            <a:r>
              <a:rPr lang="en">
                <a:latin typeface="Arial"/>
                <a:ea typeface="Arial"/>
                <a:cs typeface="Arial"/>
                <a:sym typeface="Arial"/>
              </a:rPr>
              <a:t>	The simple features of a stack indicate why almost all programming languages are based on function calls</a:t>
            </a:r>
            <a:endParaRPr>
              <a:latin typeface="Arial"/>
              <a:ea typeface="Arial"/>
              <a:cs typeface="Arial"/>
              <a:sym typeface="Arial"/>
            </a:endParaRPr>
          </a:p>
          <a:p>
            <a:pPr indent="-342900" lvl="0" marL="342900" rtl="0" algn="l">
              <a:spcBef>
                <a:spcPts val="0"/>
              </a:spcBef>
              <a:spcAft>
                <a:spcPts val="0"/>
              </a:spcAft>
              <a:buClr>
                <a:schemeClr val="dk1"/>
              </a:buClr>
              <a:buSzPts val="2000"/>
              <a:buFont typeface="Arial"/>
              <a:buNone/>
            </a:pPr>
            <a:r>
              <a:rPr lang="en">
                <a:latin typeface="Arial"/>
                <a:ea typeface="Arial"/>
                <a:cs typeface="Arial"/>
                <a:sym typeface="Arial"/>
              </a:rPr>
              <a:t>Function calls are similar to problem solving presented earlier:</a:t>
            </a:r>
            <a:endParaRPr/>
          </a:p>
          <a:p>
            <a:pPr indent="-285750" lvl="1" marL="742950" rtl="0" algn="l">
              <a:spcBef>
                <a:spcPts val="360"/>
              </a:spcBef>
              <a:spcAft>
                <a:spcPts val="0"/>
              </a:spcAft>
              <a:buSzPts val="1800"/>
              <a:buChar char="○"/>
            </a:pPr>
            <a:r>
              <a:rPr lang="en">
                <a:latin typeface="Arial"/>
                <a:ea typeface="Arial"/>
                <a:cs typeface="Arial"/>
                <a:sym typeface="Arial"/>
              </a:rPr>
              <a:t>you write a function to solve a problem</a:t>
            </a:r>
            <a:endParaRPr/>
          </a:p>
          <a:p>
            <a:pPr indent="-285750" lvl="1" marL="742950" rtl="0" algn="l">
              <a:spcBef>
                <a:spcPts val="360"/>
              </a:spcBef>
              <a:spcAft>
                <a:spcPts val="0"/>
              </a:spcAft>
              <a:buSzPts val="1800"/>
              <a:buChar char="○"/>
            </a:pPr>
            <a:r>
              <a:rPr lang="en">
                <a:latin typeface="Arial"/>
                <a:ea typeface="Arial"/>
                <a:cs typeface="Arial"/>
                <a:sym typeface="Arial"/>
              </a:rPr>
              <a:t>the function may require sub-problems to be solved, hence, it may call another function</a:t>
            </a:r>
            <a:endParaRPr/>
          </a:p>
          <a:p>
            <a:pPr indent="-285750" lvl="1" marL="742950" rtl="0" algn="l">
              <a:spcBef>
                <a:spcPts val="360"/>
              </a:spcBef>
              <a:spcAft>
                <a:spcPts val="0"/>
              </a:spcAft>
              <a:buSzPts val="1800"/>
              <a:buChar char="○"/>
            </a:pPr>
            <a:r>
              <a:rPr lang="en">
                <a:latin typeface="Arial"/>
                <a:ea typeface="Arial"/>
                <a:cs typeface="Arial"/>
                <a:sym typeface="Arial"/>
              </a:rPr>
              <a:t>once a function is finished, it returns to the function which called it</a:t>
            </a:r>
            <a:endParaRPr>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8"/>
          <p:cNvSpPr txBox="1"/>
          <p:nvPr>
            <p:ph type="title"/>
          </p:nvPr>
        </p:nvSpPr>
        <p:spPr>
          <a:xfrm>
            <a:off x="457200" y="154484"/>
            <a:ext cx="8229600" cy="642938"/>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
                <a:latin typeface="Arial"/>
                <a:ea typeface="Arial"/>
                <a:cs typeface="Arial"/>
                <a:sym typeface="Arial"/>
              </a:rPr>
              <a:t>Function Calls</a:t>
            </a:r>
            <a:endParaRPr/>
          </a:p>
        </p:txBody>
      </p:sp>
      <p:sp>
        <p:nvSpPr>
          <p:cNvPr id="449" name="Google Shape;449;p58"/>
          <p:cNvSpPr txBox="1"/>
          <p:nvPr>
            <p:ph idx="1" type="body"/>
          </p:nvPr>
        </p:nvSpPr>
        <p:spPr>
          <a:xfrm>
            <a:off x="457200" y="900113"/>
            <a:ext cx="8229600" cy="2545854"/>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Font typeface="Arial"/>
              <a:buNone/>
            </a:pPr>
            <a:r>
              <a:rPr lang="en">
                <a:latin typeface="Arial"/>
                <a:ea typeface="Arial"/>
                <a:cs typeface="Arial"/>
                <a:sym typeface="Arial"/>
              </a:rPr>
              <a:t>	You will notice that the when a function returns, execution and the return value is passed back to the last function which was called</a:t>
            </a:r>
            <a:endParaRPr/>
          </a:p>
          <a:p>
            <a:pPr indent="-342900" lvl="0" marL="342900" rtl="0" algn="l">
              <a:spcBef>
                <a:spcPts val="400"/>
              </a:spcBef>
              <a:spcAft>
                <a:spcPts val="0"/>
              </a:spcAft>
              <a:buClr>
                <a:schemeClr val="dk1"/>
              </a:buClr>
              <a:buSzPts val="2000"/>
              <a:buFont typeface="Arial"/>
              <a:buNone/>
            </a:pPr>
            <a:r>
              <a:t/>
            </a:r>
            <a:endParaRPr>
              <a:latin typeface="Arial"/>
              <a:ea typeface="Arial"/>
              <a:cs typeface="Arial"/>
              <a:sym typeface="Arial"/>
            </a:endParaRPr>
          </a:p>
          <a:p>
            <a:pPr indent="-342900" lvl="0" marL="342900" rtl="0" algn="l">
              <a:spcBef>
                <a:spcPts val="400"/>
              </a:spcBef>
              <a:spcAft>
                <a:spcPts val="0"/>
              </a:spcAft>
              <a:buClr>
                <a:schemeClr val="dk1"/>
              </a:buClr>
              <a:buSzPts val="2000"/>
              <a:buFont typeface="Arial"/>
              <a:buNone/>
            </a:pPr>
            <a:r>
              <a:rPr lang="en">
                <a:latin typeface="Arial"/>
                <a:ea typeface="Arial"/>
                <a:cs typeface="Arial"/>
                <a:sym typeface="Arial"/>
              </a:rPr>
              <a:t>	This is again, the last-in—first-out property</a:t>
            </a:r>
            <a:endParaRPr/>
          </a:p>
          <a:p>
            <a:pPr indent="-285750" lvl="1" marL="742950" rtl="0" algn="l">
              <a:spcBef>
                <a:spcPts val="360"/>
              </a:spcBef>
              <a:spcAft>
                <a:spcPts val="0"/>
              </a:spcAft>
              <a:buClr>
                <a:schemeClr val="dk1"/>
              </a:buClr>
              <a:buSzPts val="1800"/>
              <a:buChar char="○"/>
            </a:pPr>
            <a:r>
              <a:rPr lang="en">
                <a:latin typeface="Arial"/>
                <a:ea typeface="Arial"/>
                <a:cs typeface="Arial"/>
                <a:sym typeface="Arial"/>
              </a:rPr>
              <a:t>Covered in much greater detail in ECE 222</a:t>
            </a:r>
            <a:endParaRPr/>
          </a:p>
          <a:p>
            <a:pPr indent="-342900" lvl="0" marL="342900" rtl="0" algn="l">
              <a:spcBef>
                <a:spcPts val="400"/>
              </a:spcBef>
              <a:spcAft>
                <a:spcPts val="0"/>
              </a:spcAft>
              <a:buClr>
                <a:schemeClr val="dk1"/>
              </a:buClr>
              <a:buSzPts val="2000"/>
              <a:buFont typeface="Arial"/>
              <a:buNone/>
            </a:pPr>
            <a:r>
              <a:t/>
            </a:r>
            <a:endParaRPr>
              <a:latin typeface="Arial"/>
              <a:ea typeface="Arial"/>
              <a:cs typeface="Arial"/>
              <a:sym typeface="Arial"/>
            </a:endParaRPr>
          </a:p>
          <a:p>
            <a:pPr indent="-342900" lvl="0" marL="342900" rtl="0" algn="l">
              <a:spcBef>
                <a:spcPts val="400"/>
              </a:spcBef>
              <a:spcAft>
                <a:spcPts val="0"/>
              </a:spcAft>
              <a:buClr>
                <a:schemeClr val="dk1"/>
              </a:buClr>
              <a:buSzPts val="2000"/>
              <a:buFont typeface="Arial"/>
              <a:buNone/>
            </a:pPr>
            <a:r>
              <a:rPr lang="en">
                <a:latin typeface="Arial"/>
                <a:ea typeface="Arial"/>
                <a:cs typeface="Arial"/>
                <a:sym typeface="Arial"/>
              </a:rPr>
              <a:t>	Today’s CPUs have hardware specifically designed to facilitate function calling</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Implement Recursion</a:t>
            </a:r>
            <a:endParaRPr/>
          </a:p>
        </p:txBody>
      </p:sp>
      <p:sp>
        <p:nvSpPr>
          <p:cNvPr id="455" name="Google Shape;455;p59"/>
          <p:cNvSpPr txBox="1"/>
          <p:nvPr>
            <p:ph idx="1" type="body"/>
          </p:nvPr>
        </p:nvSpPr>
        <p:spPr>
          <a:xfrm>
            <a:off x="4691875" y="1266325"/>
            <a:ext cx="41403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Solution Statement:</a:t>
            </a:r>
            <a:endParaRPr/>
          </a:p>
          <a:p>
            <a:pPr indent="0" lvl="0" marL="0" rtl="0" algn="l">
              <a:spcBef>
                <a:spcPts val="1200"/>
              </a:spcBef>
              <a:spcAft>
                <a:spcPts val="0"/>
              </a:spcAft>
              <a:buNone/>
            </a:pPr>
            <a:r>
              <a:rPr lang="en"/>
              <a:t>Use a stack to maintain function calls / recursion.</a:t>
            </a:r>
            <a:endParaRPr/>
          </a:p>
          <a:p>
            <a:pPr indent="0" lvl="0" marL="0" rtl="0" algn="l">
              <a:spcBef>
                <a:spcPts val="1200"/>
              </a:spcBef>
              <a:spcAft>
                <a:spcPts val="1200"/>
              </a:spcAft>
              <a:buNone/>
            </a:pPr>
            <a:r>
              <a:rPr lang="en"/>
              <a:t>Can you write an algorithm for it?</a:t>
            </a:r>
            <a:endParaRPr/>
          </a:p>
        </p:txBody>
      </p:sp>
      <p:sp>
        <p:nvSpPr>
          <p:cNvPr id="456" name="Google Shape;456;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57" name="Google Shape;457;p59"/>
          <p:cNvPicPr preferRelativeResize="0"/>
          <p:nvPr/>
        </p:nvPicPr>
        <p:blipFill>
          <a:blip r:embed="rId3">
            <a:alphaModFix/>
          </a:blip>
          <a:stretch>
            <a:fillRect/>
          </a:stretch>
        </p:blipFill>
        <p:spPr>
          <a:xfrm>
            <a:off x="152400" y="1304825"/>
            <a:ext cx="4237613" cy="36862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Expression Evaluation</a:t>
            </a:r>
            <a:endParaRPr/>
          </a:p>
        </p:txBody>
      </p:sp>
      <p:sp>
        <p:nvSpPr>
          <p:cNvPr id="463" name="Google Shape;463;p6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a:t>
            </a:r>
            <a:r>
              <a:rPr lang="en"/>
              <a:t>n mathematics, a</a:t>
            </a:r>
            <a:r>
              <a:rPr lang="en"/>
              <a:t>n expression is a statement having minimum of two numbers, or variables, or both and an operator connecting them.</a:t>
            </a:r>
            <a:endParaRPr/>
          </a:p>
          <a:p>
            <a:pPr indent="-342900" lvl="0" marL="457200" rtl="0" algn="l">
              <a:spcBef>
                <a:spcPts val="0"/>
              </a:spcBef>
              <a:spcAft>
                <a:spcPts val="0"/>
              </a:spcAft>
              <a:buSzPts val="1800"/>
              <a:buChar char="●"/>
            </a:pPr>
            <a:r>
              <a:rPr lang="en"/>
              <a:t>In programming, an expression is a value, or anything that executes and ends up being a value. It means a mathematical expression.</a:t>
            </a:r>
            <a:endParaRPr/>
          </a:p>
          <a:p>
            <a:pPr indent="-342900" lvl="0" marL="457200" rtl="0" algn="l">
              <a:spcBef>
                <a:spcPts val="0"/>
              </a:spcBef>
              <a:spcAft>
                <a:spcPts val="0"/>
              </a:spcAft>
              <a:buSzPts val="1800"/>
              <a:buChar char="●"/>
            </a:pPr>
            <a:r>
              <a:rPr lang="en"/>
              <a:t>Example: </a:t>
            </a:r>
            <a:r>
              <a:rPr lang="en"/>
              <a:t>(a+b) * (c*(d+e)) </a:t>
            </a:r>
            <a:r>
              <a:rPr b="1" lang="en">
                <a:solidFill>
                  <a:schemeClr val="accent1"/>
                </a:solidFill>
              </a:rPr>
              <a:t>How is it evaluated?</a:t>
            </a:r>
            <a:endParaRPr b="1">
              <a:solidFill>
                <a:schemeClr val="accent1"/>
              </a:solidFill>
            </a:endParaRPr>
          </a:p>
          <a:p>
            <a:pPr indent="-342900" lvl="0" marL="457200" rtl="0" algn="l">
              <a:spcBef>
                <a:spcPts val="0"/>
              </a:spcBef>
              <a:spcAft>
                <a:spcPts val="0"/>
              </a:spcAft>
              <a:buClr>
                <a:schemeClr val="accent1"/>
              </a:buClr>
              <a:buSzPts val="1800"/>
              <a:buChar char="●"/>
            </a:pPr>
            <a:r>
              <a:rPr b="1" lang="en">
                <a:solidFill>
                  <a:schemeClr val="accent1"/>
                </a:solidFill>
              </a:rPr>
              <a:t>Do you think parentheses are problematic?</a:t>
            </a:r>
            <a:endParaRPr/>
          </a:p>
        </p:txBody>
      </p:sp>
      <p:sp>
        <p:nvSpPr>
          <p:cNvPr id="464" name="Google Shape;464;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Expression Types</a:t>
            </a:r>
            <a:endParaRPr/>
          </a:p>
        </p:txBody>
      </p:sp>
      <p:sp>
        <p:nvSpPr>
          <p:cNvPr id="470" name="Google Shape;470;p6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Parentheses in expression does not produce any value, nonetheless it preserves precedence of operators.</a:t>
            </a:r>
            <a:endParaRPr/>
          </a:p>
          <a:p>
            <a:pPr indent="-342900" lvl="0" marL="457200" rtl="0" algn="l">
              <a:spcBef>
                <a:spcPts val="0"/>
              </a:spcBef>
              <a:spcAft>
                <a:spcPts val="0"/>
              </a:spcAft>
              <a:buSzPts val="1800"/>
              <a:buChar char="●"/>
            </a:pPr>
            <a:r>
              <a:rPr b="1" lang="en"/>
              <a:t>Hence, expression is needed to be parentheses free if feasible.</a:t>
            </a:r>
            <a:endParaRPr b="1"/>
          </a:p>
          <a:p>
            <a:pPr indent="-342900" lvl="0" marL="457200" rtl="0" algn="l">
              <a:spcBef>
                <a:spcPts val="0"/>
              </a:spcBef>
              <a:spcAft>
                <a:spcPts val="0"/>
              </a:spcAft>
              <a:buSzPts val="1800"/>
              <a:buChar char="●"/>
            </a:pPr>
            <a:r>
              <a:rPr b="1" lang="en"/>
              <a:t>However, removal of parentheses will lead to confusion.</a:t>
            </a:r>
            <a:endParaRPr b="1"/>
          </a:p>
          <a:p>
            <a:pPr indent="-342900" lvl="0" marL="457200" rtl="0" algn="l">
              <a:spcBef>
                <a:spcPts val="0"/>
              </a:spcBef>
              <a:spcAft>
                <a:spcPts val="0"/>
              </a:spcAft>
              <a:buSzPts val="1800"/>
              <a:buChar char="●"/>
            </a:pPr>
            <a:r>
              <a:rPr b="1" lang="en"/>
              <a:t>Expressions: </a:t>
            </a:r>
            <a:endParaRPr b="1"/>
          </a:p>
          <a:p>
            <a:pPr indent="-317500" lvl="1" marL="914400" rtl="0" algn="l">
              <a:spcBef>
                <a:spcPts val="0"/>
              </a:spcBef>
              <a:spcAft>
                <a:spcPts val="0"/>
              </a:spcAft>
              <a:buSzPts val="1400"/>
              <a:buChar char="○"/>
            </a:pPr>
            <a:r>
              <a:rPr b="1" lang="en"/>
              <a:t>Infix </a:t>
            </a:r>
            <a:r>
              <a:rPr lang="en" sz="1800"/>
              <a:t>(a+b) * (c*(d+e))</a:t>
            </a:r>
            <a:endParaRPr b="1"/>
          </a:p>
          <a:p>
            <a:pPr indent="-317500" lvl="1" marL="914400" rtl="0" algn="l">
              <a:spcBef>
                <a:spcPts val="0"/>
              </a:spcBef>
              <a:spcAft>
                <a:spcPts val="0"/>
              </a:spcAft>
              <a:buSzPts val="1400"/>
              <a:buChar char="○"/>
            </a:pPr>
            <a:r>
              <a:rPr b="1" lang="en"/>
              <a:t>Prefix (Polish Notation) </a:t>
            </a:r>
            <a:r>
              <a:rPr lang="en" sz="1800"/>
              <a:t>*+ab*c+de</a:t>
            </a:r>
            <a:endParaRPr b="1"/>
          </a:p>
          <a:p>
            <a:pPr indent="-317500" lvl="1" marL="914400" rtl="0" algn="l">
              <a:spcBef>
                <a:spcPts val="0"/>
              </a:spcBef>
              <a:spcAft>
                <a:spcPts val="0"/>
              </a:spcAft>
              <a:buSzPts val="1400"/>
              <a:buChar char="○"/>
            </a:pPr>
            <a:r>
              <a:rPr b="1" lang="en"/>
              <a:t>Postfix (Reverse-Polish Notation) </a:t>
            </a:r>
            <a:r>
              <a:rPr b="1" lang="en" sz="1800"/>
              <a:t> </a:t>
            </a:r>
            <a:r>
              <a:rPr lang="en" sz="1800"/>
              <a:t>ab+cde+**</a:t>
            </a:r>
            <a:endParaRPr sz="1800"/>
          </a:p>
          <a:p>
            <a:pPr indent="0" lvl="0" marL="0" rtl="0" algn="l">
              <a:spcBef>
                <a:spcPts val="1200"/>
              </a:spcBef>
              <a:spcAft>
                <a:spcPts val="1200"/>
              </a:spcAft>
              <a:buNone/>
            </a:pPr>
            <a:r>
              <a:rPr lang="en"/>
              <a:t>Both Prefix and Postfix are preferred for faster calculation.</a:t>
            </a:r>
            <a:endParaRPr sz="1800"/>
          </a:p>
        </p:txBody>
      </p:sp>
      <p:sp>
        <p:nvSpPr>
          <p:cNvPr id="471" name="Google Shape;471;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6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Expression Evaluation using Stack: Postfix</a:t>
            </a:r>
            <a:endParaRPr/>
          </a:p>
        </p:txBody>
      </p:sp>
      <p:sp>
        <p:nvSpPr>
          <p:cNvPr id="477" name="Google Shape;477;p6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easiest way to parse reverse-Polish notation is to use an operand stack:</a:t>
            </a:r>
            <a:endParaRPr/>
          </a:p>
          <a:p>
            <a:pPr indent="-342900" lvl="0" marL="457200" rtl="0" algn="l">
              <a:spcBef>
                <a:spcPts val="1200"/>
              </a:spcBef>
              <a:spcAft>
                <a:spcPts val="0"/>
              </a:spcAft>
              <a:buSzPts val="1800"/>
              <a:buAutoNum type="arabicPeriod"/>
            </a:pPr>
            <a:r>
              <a:rPr lang="en"/>
              <a:t>Read the expression from left to right, symbol by symbol</a:t>
            </a:r>
            <a:endParaRPr/>
          </a:p>
          <a:p>
            <a:pPr indent="-342900" lvl="0" marL="457200" rtl="0" algn="l">
              <a:spcBef>
                <a:spcPts val="0"/>
              </a:spcBef>
              <a:spcAft>
                <a:spcPts val="0"/>
              </a:spcAft>
              <a:buSzPts val="1800"/>
              <a:buAutoNum type="arabicPeriod"/>
            </a:pPr>
            <a:r>
              <a:rPr lang="en"/>
              <a:t>Operand is encountered:</a:t>
            </a:r>
            <a:endParaRPr/>
          </a:p>
          <a:p>
            <a:pPr indent="-317500" lvl="1" marL="914400" rtl="0" algn="l">
              <a:spcBef>
                <a:spcPts val="0"/>
              </a:spcBef>
              <a:spcAft>
                <a:spcPts val="0"/>
              </a:spcAft>
              <a:buSzPts val="1400"/>
              <a:buChar char="○"/>
            </a:pPr>
            <a:r>
              <a:rPr lang="en"/>
              <a:t>Push it onto the stack</a:t>
            </a:r>
            <a:endParaRPr/>
          </a:p>
          <a:p>
            <a:pPr indent="-342900" lvl="0" marL="457200" rtl="0" algn="l">
              <a:spcBef>
                <a:spcPts val="0"/>
              </a:spcBef>
              <a:spcAft>
                <a:spcPts val="0"/>
              </a:spcAft>
              <a:buSzPts val="1800"/>
              <a:buAutoNum type="arabicPeriod"/>
            </a:pPr>
            <a:r>
              <a:rPr lang="en"/>
              <a:t>Operator is encountered:</a:t>
            </a:r>
            <a:endParaRPr/>
          </a:p>
          <a:p>
            <a:pPr indent="-317500" lvl="1" marL="914400" rtl="0" algn="l">
              <a:spcBef>
                <a:spcPts val="0"/>
              </a:spcBef>
              <a:spcAft>
                <a:spcPts val="0"/>
              </a:spcAft>
              <a:buSzPts val="1400"/>
              <a:buChar char="○"/>
            </a:pPr>
            <a:r>
              <a:rPr lang="en"/>
              <a:t>pop the last two items off the operand stack,</a:t>
            </a:r>
            <a:endParaRPr/>
          </a:p>
          <a:p>
            <a:pPr indent="-317500" lvl="1" marL="914400" rtl="0" algn="l">
              <a:spcBef>
                <a:spcPts val="0"/>
              </a:spcBef>
              <a:spcAft>
                <a:spcPts val="0"/>
              </a:spcAft>
              <a:buSzPts val="1400"/>
              <a:buChar char="○"/>
            </a:pPr>
            <a:r>
              <a:rPr lang="en"/>
              <a:t>perform the operation, and</a:t>
            </a:r>
            <a:endParaRPr/>
          </a:p>
          <a:p>
            <a:pPr indent="-317500" lvl="1" marL="914400" rtl="0" algn="l">
              <a:spcBef>
                <a:spcPts val="0"/>
              </a:spcBef>
              <a:spcAft>
                <a:spcPts val="0"/>
              </a:spcAft>
              <a:buSzPts val="1400"/>
              <a:buChar char="○"/>
            </a:pPr>
            <a:r>
              <a:rPr lang="en"/>
              <a:t>push the result back onto the stack</a:t>
            </a:r>
            <a:endParaRPr/>
          </a:p>
          <a:p>
            <a:pPr indent="-342900" lvl="0" marL="457200" rtl="0" algn="l">
              <a:spcBef>
                <a:spcPts val="0"/>
              </a:spcBef>
              <a:spcAft>
                <a:spcPts val="0"/>
              </a:spcAft>
              <a:buSzPts val="1800"/>
              <a:buAutoNum type="arabicPeriod"/>
            </a:pPr>
            <a:r>
              <a:rPr lang="en"/>
              <a:t>End of expression:</a:t>
            </a:r>
            <a:endParaRPr/>
          </a:p>
          <a:p>
            <a:pPr indent="-317500" lvl="1" marL="914400" rtl="0" algn="l">
              <a:spcBef>
                <a:spcPts val="0"/>
              </a:spcBef>
              <a:spcAft>
                <a:spcPts val="0"/>
              </a:spcAft>
              <a:buSzPts val="1400"/>
              <a:buChar char="○"/>
            </a:pPr>
            <a:r>
              <a:rPr lang="en"/>
              <a:t>Pop the result</a:t>
            </a:r>
            <a:endParaRPr/>
          </a:p>
        </p:txBody>
      </p:sp>
      <p:sp>
        <p:nvSpPr>
          <p:cNvPr id="478" name="Google Shape;478;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Real-life Stacks</a:t>
            </a:r>
            <a:endParaRPr/>
          </a:p>
        </p:txBody>
      </p:sp>
      <p:pic>
        <p:nvPicPr>
          <p:cNvPr id="103" name="Google Shape;103;p18"/>
          <p:cNvPicPr preferRelativeResize="0"/>
          <p:nvPr/>
        </p:nvPicPr>
        <p:blipFill>
          <a:blip r:embed="rId3">
            <a:alphaModFix/>
          </a:blip>
          <a:stretch>
            <a:fillRect/>
          </a:stretch>
        </p:blipFill>
        <p:spPr>
          <a:xfrm>
            <a:off x="152400" y="1304825"/>
            <a:ext cx="3686276" cy="3686276"/>
          </a:xfrm>
          <a:prstGeom prst="rect">
            <a:avLst/>
          </a:prstGeom>
          <a:noFill/>
          <a:ln>
            <a:noFill/>
          </a:ln>
        </p:spPr>
      </p:pic>
      <p:pic>
        <p:nvPicPr>
          <p:cNvPr id="104" name="Google Shape;104;p18"/>
          <p:cNvPicPr preferRelativeResize="0"/>
          <p:nvPr/>
        </p:nvPicPr>
        <p:blipFill>
          <a:blip r:embed="rId4">
            <a:alphaModFix/>
          </a:blip>
          <a:stretch>
            <a:fillRect/>
          </a:stretch>
        </p:blipFill>
        <p:spPr>
          <a:xfrm>
            <a:off x="5833473" y="1305750"/>
            <a:ext cx="3310525" cy="3686276"/>
          </a:xfrm>
          <a:prstGeom prst="rect">
            <a:avLst/>
          </a:prstGeom>
          <a:noFill/>
          <a:ln>
            <a:noFill/>
          </a:ln>
        </p:spPr>
      </p:pic>
      <p:sp>
        <p:nvSpPr>
          <p:cNvPr id="105" name="Google Shape;105;p18"/>
          <p:cNvSpPr txBox="1"/>
          <p:nvPr/>
        </p:nvSpPr>
        <p:spPr>
          <a:xfrm>
            <a:off x="3199000" y="1706125"/>
            <a:ext cx="3249300" cy="146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How do you remove the boxes from the lunchbox/tiffinbox?</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How do you create a stack of dishes?</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Are they stacks???</a:t>
            </a:r>
            <a:endParaRPr>
              <a:latin typeface="Open Sans"/>
              <a:ea typeface="Open Sans"/>
              <a:cs typeface="Open Sans"/>
              <a:sym typeface="Open Sans"/>
            </a:endParaRPr>
          </a:p>
        </p:txBody>
      </p:sp>
      <p:sp>
        <p:nvSpPr>
          <p:cNvPr id="106" name="Google Shape;106;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Expression Evaluation using Stack: Postfix Example</a:t>
            </a:r>
            <a:endParaRPr/>
          </a:p>
          <a:p>
            <a:pPr indent="0" lvl="0" marL="0" rtl="0" algn="l">
              <a:spcBef>
                <a:spcPts val="0"/>
              </a:spcBef>
              <a:spcAft>
                <a:spcPts val="0"/>
              </a:spcAft>
              <a:buNone/>
            </a:pPr>
            <a:r>
              <a:t/>
            </a:r>
            <a:endParaRPr/>
          </a:p>
        </p:txBody>
      </p:sp>
      <p:sp>
        <p:nvSpPr>
          <p:cNvPr id="484" name="Google Shape;484;p63"/>
          <p:cNvSpPr txBox="1"/>
          <p:nvPr>
            <p:ph idx="1" type="body"/>
          </p:nvPr>
        </p:nvSpPr>
        <p:spPr>
          <a:xfrm>
            <a:off x="311700" y="1266175"/>
            <a:ext cx="3999900" cy="1456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sz="1400"/>
              <a:t>Infix </a:t>
            </a:r>
            <a:r>
              <a:rPr lang="en" sz="1800"/>
              <a:t>(a+b) * (c*(d+e))</a:t>
            </a:r>
            <a:endParaRPr b="1" sz="1400"/>
          </a:p>
          <a:p>
            <a:pPr indent="-342900" lvl="0" marL="457200" rtl="0" algn="l">
              <a:spcBef>
                <a:spcPts val="0"/>
              </a:spcBef>
              <a:spcAft>
                <a:spcPts val="0"/>
              </a:spcAft>
              <a:buSzPts val="1800"/>
              <a:buChar char="●"/>
            </a:pPr>
            <a:r>
              <a:rPr b="1" lang="en" sz="1400"/>
              <a:t>Postfix </a:t>
            </a:r>
            <a:r>
              <a:rPr b="1" lang="en" sz="1800"/>
              <a:t> E = </a:t>
            </a:r>
            <a:r>
              <a:rPr lang="en" sz="1800"/>
              <a:t>ab+cde+**</a:t>
            </a:r>
            <a:endParaRPr sz="1800"/>
          </a:p>
          <a:p>
            <a:pPr indent="-342900" lvl="0" marL="457200" rtl="0" algn="l">
              <a:spcBef>
                <a:spcPts val="0"/>
              </a:spcBef>
              <a:spcAft>
                <a:spcPts val="0"/>
              </a:spcAft>
              <a:buSzPts val="1800"/>
              <a:buChar char="●"/>
            </a:pPr>
            <a:r>
              <a:rPr lang="en" sz="1800"/>
              <a:t>Let a=5, b=5, c=10, d=15, e=5 </a:t>
            </a:r>
            <a:endParaRPr sz="1800"/>
          </a:p>
        </p:txBody>
      </p:sp>
      <p:sp>
        <p:nvSpPr>
          <p:cNvPr id="485" name="Google Shape;485;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486" name="Google Shape;486;p63"/>
          <p:cNvGraphicFramePr/>
          <p:nvPr/>
        </p:nvGraphicFramePr>
        <p:xfrm>
          <a:off x="4508250" y="1266175"/>
          <a:ext cx="3000000" cy="3000000"/>
        </p:xfrm>
        <a:graphic>
          <a:graphicData uri="http://schemas.openxmlformats.org/drawingml/2006/table">
            <a:tbl>
              <a:tblPr>
                <a:noFill/>
                <a:tableStyleId>{99FE96FD-4614-4DBD-8734-294DF50B40A3}</a:tableStyleId>
              </a:tblPr>
              <a:tblGrid>
                <a:gridCol w="936600"/>
              </a:tblGrid>
              <a:tr h="388625">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36250">
                <a:tc>
                  <a:txBody>
                    <a:bodyPr/>
                    <a:lstStyle/>
                    <a:p>
                      <a:pPr indent="0" lvl="0" marL="0" marR="0" rtl="0" algn="ctr">
                        <a:lnSpc>
                          <a:spcPct val="100000"/>
                        </a:lnSpc>
                        <a:spcBef>
                          <a:spcPts val="0"/>
                        </a:spcBef>
                        <a:spcAft>
                          <a:spcPts val="0"/>
                        </a:spcAft>
                        <a:buClr>
                          <a:srgbClr val="D20000"/>
                        </a:buClr>
                        <a:buSzPts val="2100"/>
                        <a:buFont typeface="Times New Roman"/>
                        <a:buNone/>
                      </a:pPr>
                      <a:r>
                        <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36250">
                <a:tc>
                  <a:txBody>
                    <a:bodyPr/>
                    <a:lstStyle/>
                    <a:p>
                      <a:pPr indent="0" lvl="0" marL="0" marR="0" rtl="0" algn="ctr">
                        <a:lnSpc>
                          <a:spcPct val="100000"/>
                        </a:lnSpc>
                        <a:spcBef>
                          <a:spcPts val="0"/>
                        </a:spcBef>
                        <a:spcAft>
                          <a:spcPts val="0"/>
                        </a:spcAft>
                        <a:buClr>
                          <a:schemeClr val="dk1"/>
                        </a:buClr>
                        <a:buSzPts val="2100"/>
                        <a:buFont typeface="Times New Roman"/>
                        <a:buNone/>
                      </a:pPr>
                      <a:r>
                        <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8625">
                <a:tc>
                  <a:txBody>
                    <a:bodyPr/>
                    <a:lstStyle/>
                    <a:p>
                      <a:pPr indent="0" lvl="0" marL="0" rtl="0" algn="ctr">
                        <a:spcBef>
                          <a:spcPts val="0"/>
                        </a:spcBef>
                        <a:spcAft>
                          <a:spcPts val="0"/>
                        </a:spcAft>
                        <a:buClr>
                          <a:srgbClr val="D20000"/>
                        </a:buClr>
                        <a:buSzPts val="2100"/>
                        <a:buFont typeface="Times New Roman"/>
                        <a:buNone/>
                      </a:pPr>
                      <a:r>
                        <a:rPr lang="en" sz="2100">
                          <a:solidFill>
                            <a:srgbClr val="D20000"/>
                          </a:solidFill>
                          <a:latin typeface="Times New Roman"/>
                          <a:ea typeface="Times New Roman"/>
                          <a:cs typeface="Times New Roman"/>
                          <a:sym typeface="Times New Roman"/>
                        </a:rPr>
                        <a:t>a=5</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487" name="Google Shape;487;p63"/>
          <p:cNvGraphicFramePr/>
          <p:nvPr/>
        </p:nvGraphicFramePr>
        <p:xfrm>
          <a:off x="5651250" y="1113775"/>
          <a:ext cx="3000000" cy="3000000"/>
        </p:xfrm>
        <a:graphic>
          <a:graphicData uri="http://schemas.openxmlformats.org/drawingml/2006/table">
            <a:tbl>
              <a:tblPr>
                <a:noFill/>
                <a:tableStyleId>{99FE96FD-4614-4DBD-8734-294DF50B40A3}</a:tableStyleId>
              </a:tblPr>
              <a:tblGrid>
                <a:gridCol w="892675"/>
              </a:tblGrid>
              <a:tr h="190500">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rgbClr val="D20000"/>
                        </a:buClr>
                        <a:buSzPts val="2100"/>
                        <a:buFont typeface="Times New Roman"/>
                        <a:buNone/>
                      </a:pPr>
                      <a:r>
                        <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1700">
                <a:tc>
                  <a:txBody>
                    <a:bodyPr/>
                    <a:lstStyle/>
                    <a:p>
                      <a:pPr indent="0" lvl="0" marL="0" rtl="0" algn="ctr">
                        <a:spcBef>
                          <a:spcPts val="0"/>
                        </a:spcBef>
                        <a:spcAft>
                          <a:spcPts val="0"/>
                        </a:spcAft>
                        <a:buClr>
                          <a:srgbClr val="D20000"/>
                        </a:buClr>
                        <a:buSzPts val="2100"/>
                        <a:buFont typeface="Times New Roman"/>
                        <a:buNone/>
                      </a:pPr>
                      <a:r>
                        <a:rPr lang="en" sz="2100">
                          <a:solidFill>
                            <a:srgbClr val="D20000"/>
                          </a:solidFill>
                          <a:latin typeface="Times New Roman"/>
                          <a:ea typeface="Times New Roman"/>
                          <a:cs typeface="Times New Roman"/>
                          <a:sym typeface="Times New Roman"/>
                        </a:rPr>
                        <a:t>b=5</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chemeClr val="dk1"/>
                        </a:buClr>
                        <a:buSzPts val="2100"/>
                        <a:buFont typeface="Times New Roman"/>
                        <a:buNone/>
                      </a:pPr>
                      <a:r>
                        <a:rPr lang="en" sz="2100">
                          <a:solidFill>
                            <a:schemeClr val="dk1"/>
                          </a:solidFill>
                          <a:latin typeface="Times New Roman"/>
                          <a:ea typeface="Times New Roman"/>
                          <a:cs typeface="Times New Roman"/>
                          <a:sym typeface="Times New Roman"/>
                        </a:rPr>
                        <a:t>a=5</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488" name="Google Shape;488;p63"/>
          <p:cNvGraphicFramePr/>
          <p:nvPr/>
        </p:nvGraphicFramePr>
        <p:xfrm>
          <a:off x="6711325" y="1266175"/>
          <a:ext cx="3000000" cy="3000000"/>
        </p:xfrm>
        <a:graphic>
          <a:graphicData uri="http://schemas.openxmlformats.org/drawingml/2006/table">
            <a:tbl>
              <a:tblPr>
                <a:noFill/>
                <a:tableStyleId>{99FE96FD-4614-4DBD-8734-294DF50B40A3}</a:tableStyleId>
              </a:tblPr>
              <a:tblGrid>
                <a:gridCol w="1218175"/>
              </a:tblGrid>
              <a:tr h="190500">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rgbClr val="D20000"/>
                        </a:buClr>
                        <a:buSzPts val="2100"/>
                        <a:buFont typeface="Times New Roman"/>
                        <a:buNone/>
                      </a:pPr>
                      <a:r>
                        <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1700">
                <a:tc>
                  <a:txBody>
                    <a:bodyPr/>
                    <a:lstStyle/>
                    <a:p>
                      <a:pPr indent="0" lvl="0" marL="0" marR="0" rtl="0" algn="ctr">
                        <a:lnSpc>
                          <a:spcPct val="100000"/>
                        </a:lnSpc>
                        <a:spcBef>
                          <a:spcPts val="0"/>
                        </a:spcBef>
                        <a:spcAft>
                          <a:spcPts val="0"/>
                        </a:spcAft>
                        <a:buClr>
                          <a:schemeClr val="dk1"/>
                        </a:buClr>
                        <a:buSzPts val="2100"/>
                        <a:buFont typeface="Times New Roman"/>
                        <a:buNone/>
                      </a:pPr>
                      <a:r>
                        <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rtl="0" algn="ctr">
                        <a:spcBef>
                          <a:spcPts val="0"/>
                        </a:spcBef>
                        <a:spcAft>
                          <a:spcPts val="0"/>
                        </a:spcAft>
                        <a:buClr>
                          <a:srgbClr val="D20000"/>
                        </a:buClr>
                        <a:buSzPts val="2100"/>
                        <a:buFont typeface="Times New Roman"/>
                        <a:buNone/>
                      </a:pPr>
                      <a:r>
                        <a:rPr lang="en" sz="2100">
                          <a:solidFill>
                            <a:srgbClr val="D20000"/>
                          </a:solidFill>
                          <a:latin typeface="Times New Roman"/>
                          <a:ea typeface="Times New Roman"/>
                          <a:cs typeface="Times New Roman"/>
                          <a:sym typeface="Times New Roman"/>
                        </a:rPr>
                        <a:t>(a+b)=10</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489" name="Google Shape;489;p63"/>
          <p:cNvGraphicFramePr/>
          <p:nvPr/>
        </p:nvGraphicFramePr>
        <p:xfrm>
          <a:off x="8040650" y="1113775"/>
          <a:ext cx="3000000" cy="3000000"/>
        </p:xfrm>
        <a:graphic>
          <a:graphicData uri="http://schemas.openxmlformats.org/drawingml/2006/table">
            <a:tbl>
              <a:tblPr>
                <a:noFill/>
                <a:tableStyleId>{99FE96FD-4614-4DBD-8734-294DF50B40A3}</a:tableStyleId>
              </a:tblPr>
              <a:tblGrid>
                <a:gridCol w="980500"/>
              </a:tblGrid>
              <a:tr h="190500">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rgbClr val="D20000"/>
                        </a:buClr>
                        <a:buSzPts val="2100"/>
                        <a:buFont typeface="Times New Roman"/>
                        <a:buNone/>
                      </a:pPr>
                      <a:r>
                        <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1700">
                <a:tc>
                  <a:txBody>
                    <a:bodyPr/>
                    <a:lstStyle/>
                    <a:p>
                      <a:pPr indent="0" lvl="0" marL="0" rtl="0" algn="ctr">
                        <a:spcBef>
                          <a:spcPts val="0"/>
                        </a:spcBef>
                        <a:spcAft>
                          <a:spcPts val="0"/>
                        </a:spcAft>
                        <a:buClr>
                          <a:srgbClr val="D20000"/>
                        </a:buClr>
                        <a:buSzPts val="2100"/>
                        <a:buFont typeface="Times New Roman"/>
                        <a:buNone/>
                      </a:pPr>
                      <a:r>
                        <a:rPr lang="en" sz="2100">
                          <a:solidFill>
                            <a:srgbClr val="D20000"/>
                          </a:solidFill>
                          <a:latin typeface="Times New Roman"/>
                          <a:ea typeface="Times New Roman"/>
                          <a:cs typeface="Times New Roman"/>
                          <a:sym typeface="Times New Roman"/>
                        </a:rPr>
                        <a:t>c=10</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chemeClr val="dk1"/>
                        </a:buClr>
                        <a:buSzPts val="2100"/>
                        <a:buFont typeface="Times New Roman"/>
                        <a:buNone/>
                      </a:pPr>
                      <a:r>
                        <a:rPr b="0" i="0" lang="en" sz="2100" u="none" cap="none" strike="noStrike">
                          <a:solidFill>
                            <a:schemeClr val="dk1"/>
                          </a:solidFill>
                          <a:latin typeface="Times New Roman"/>
                          <a:ea typeface="Times New Roman"/>
                          <a:cs typeface="Times New Roman"/>
                          <a:sym typeface="Times New Roman"/>
                        </a:rPr>
                        <a:t>1</a:t>
                      </a:r>
                      <a:r>
                        <a:rPr lang="en" sz="2100">
                          <a:solidFill>
                            <a:schemeClr val="dk1"/>
                          </a:solidFill>
                          <a:latin typeface="Times New Roman"/>
                          <a:ea typeface="Times New Roman"/>
                          <a:cs typeface="Times New Roman"/>
                          <a:sym typeface="Times New Roman"/>
                        </a:rPr>
                        <a:t>0</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490" name="Google Shape;490;p63"/>
          <p:cNvGraphicFramePr/>
          <p:nvPr/>
        </p:nvGraphicFramePr>
        <p:xfrm>
          <a:off x="87950" y="3298100"/>
          <a:ext cx="3000000" cy="3000000"/>
        </p:xfrm>
        <a:graphic>
          <a:graphicData uri="http://schemas.openxmlformats.org/drawingml/2006/table">
            <a:tbl>
              <a:tblPr>
                <a:noFill/>
                <a:tableStyleId>{99FE96FD-4614-4DBD-8734-294DF50B40A3}</a:tableStyleId>
              </a:tblPr>
              <a:tblGrid>
                <a:gridCol w="1030700"/>
              </a:tblGrid>
              <a:tr h="190500">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rgbClr val="D20000"/>
                        </a:buClr>
                        <a:buSzPts val="2100"/>
                        <a:buFont typeface="Times New Roman"/>
                        <a:buNone/>
                      </a:pPr>
                      <a:r>
                        <a:rPr lang="en" sz="2100">
                          <a:solidFill>
                            <a:srgbClr val="D20000"/>
                          </a:solidFill>
                          <a:latin typeface="Times New Roman"/>
                          <a:ea typeface="Times New Roman"/>
                          <a:cs typeface="Times New Roman"/>
                          <a:sym typeface="Times New Roman"/>
                        </a:rPr>
                        <a:t>d=15</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1700">
                <a:tc>
                  <a:txBody>
                    <a:bodyPr/>
                    <a:lstStyle/>
                    <a:p>
                      <a:pPr indent="0" lvl="0" marL="0" marR="0" rtl="0" algn="ctr">
                        <a:lnSpc>
                          <a:spcPct val="100000"/>
                        </a:lnSpc>
                        <a:spcBef>
                          <a:spcPts val="0"/>
                        </a:spcBef>
                        <a:spcAft>
                          <a:spcPts val="0"/>
                        </a:spcAft>
                        <a:buClr>
                          <a:schemeClr val="dk1"/>
                        </a:buClr>
                        <a:buSzPts val="2100"/>
                        <a:buFont typeface="Times New Roman"/>
                        <a:buNone/>
                      </a:pPr>
                      <a:r>
                        <a:rPr lang="en" sz="2100">
                          <a:solidFill>
                            <a:schemeClr val="dk1"/>
                          </a:solidFill>
                          <a:latin typeface="Times New Roman"/>
                          <a:ea typeface="Times New Roman"/>
                          <a:cs typeface="Times New Roman"/>
                          <a:sym typeface="Times New Roman"/>
                        </a:rPr>
                        <a:t>c=10</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chemeClr val="dk1"/>
                        </a:buClr>
                        <a:buSzPts val="2100"/>
                        <a:buFont typeface="Times New Roman"/>
                        <a:buNone/>
                      </a:pPr>
                      <a:r>
                        <a:rPr b="0" i="0" lang="en" sz="2100" u="none" cap="none" strike="noStrike">
                          <a:solidFill>
                            <a:schemeClr val="dk1"/>
                          </a:solidFill>
                          <a:latin typeface="Times New Roman"/>
                          <a:ea typeface="Times New Roman"/>
                          <a:cs typeface="Times New Roman"/>
                          <a:sym typeface="Times New Roman"/>
                        </a:rPr>
                        <a:t>1</a:t>
                      </a:r>
                      <a:r>
                        <a:rPr lang="en" sz="2100">
                          <a:solidFill>
                            <a:schemeClr val="dk1"/>
                          </a:solidFill>
                          <a:latin typeface="Times New Roman"/>
                          <a:ea typeface="Times New Roman"/>
                          <a:cs typeface="Times New Roman"/>
                          <a:sym typeface="Times New Roman"/>
                        </a:rPr>
                        <a:t>0</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491" name="Google Shape;491;p63"/>
          <p:cNvGraphicFramePr/>
          <p:nvPr/>
        </p:nvGraphicFramePr>
        <p:xfrm>
          <a:off x="1300200" y="3285575"/>
          <a:ext cx="3000000" cy="3000000"/>
        </p:xfrm>
        <a:graphic>
          <a:graphicData uri="http://schemas.openxmlformats.org/drawingml/2006/table">
            <a:tbl>
              <a:tblPr>
                <a:noFill/>
                <a:tableStyleId>{99FE96FD-4614-4DBD-8734-294DF50B40A3}</a:tableStyleId>
              </a:tblPr>
              <a:tblGrid>
                <a:gridCol w="1043225"/>
              </a:tblGrid>
              <a:tr h="190500">
                <a:tc>
                  <a:txBody>
                    <a:bodyPr/>
                    <a:lstStyle/>
                    <a:p>
                      <a:pPr indent="0" lvl="0" marL="0" rtl="0" algn="ctr">
                        <a:spcBef>
                          <a:spcPts val="0"/>
                        </a:spcBef>
                        <a:spcAft>
                          <a:spcPts val="0"/>
                        </a:spcAft>
                        <a:buClr>
                          <a:srgbClr val="D20000"/>
                        </a:buClr>
                        <a:buSzPts val="2100"/>
                        <a:buFont typeface="Times New Roman"/>
                        <a:buNone/>
                      </a:pPr>
                      <a:r>
                        <a:rPr lang="en" sz="2100">
                          <a:solidFill>
                            <a:srgbClr val="D20000"/>
                          </a:solidFill>
                          <a:latin typeface="Times New Roman"/>
                          <a:ea typeface="Times New Roman"/>
                          <a:cs typeface="Times New Roman"/>
                          <a:sym typeface="Times New Roman"/>
                        </a:rPr>
                        <a:t>e</a:t>
                      </a:r>
                      <a:r>
                        <a:rPr lang="en" sz="2100">
                          <a:solidFill>
                            <a:srgbClr val="D20000"/>
                          </a:solidFill>
                          <a:latin typeface="Times New Roman"/>
                          <a:ea typeface="Times New Roman"/>
                          <a:cs typeface="Times New Roman"/>
                          <a:sym typeface="Times New Roman"/>
                        </a:rPr>
                        <a:t>=5</a:t>
                      </a:r>
                      <a:endParaRPr b="0" i="0" sz="2100" u="none" cap="none" strike="noStrike">
                        <a:solidFill>
                          <a:schemeClr val="dk1"/>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rgbClr val="D20000"/>
                        </a:buClr>
                        <a:buSzPts val="2100"/>
                        <a:buFont typeface="Times New Roman"/>
                        <a:buNone/>
                      </a:pPr>
                      <a:r>
                        <a:rPr lang="en" sz="2100">
                          <a:solidFill>
                            <a:schemeClr val="dk1"/>
                          </a:solidFill>
                          <a:latin typeface="Times New Roman"/>
                          <a:ea typeface="Times New Roman"/>
                          <a:cs typeface="Times New Roman"/>
                          <a:sym typeface="Times New Roman"/>
                        </a:rPr>
                        <a:t>d=15</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1700">
                <a:tc>
                  <a:txBody>
                    <a:bodyPr/>
                    <a:lstStyle/>
                    <a:p>
                      <a:pPr indent="0" lvl="0" marL="0" marR="0" rtl="0" algn="ctr">
                        <a:lnSpc>
                          <a:spcPct val="100000"/>
                        </a:lnSpc>
                        <a:spcBef>
                          <a:spcPts val="0"/>
                        </a:spcBef>
                        <a:spcAft>
                          <a:spcPts val="0"/>
                        </a:spcAft>
                        <a:buClr>
                          <a:schemeClr val="dk1"/>
                        </a:buClr>
                        <a:buSzPts val="2100"/>
                        <a:buFont typeface="Times New Roman"/>
                        <a:buNone/>
                      </a:pPr>
                      <a:r>
                        <a:rPr lang="en" sz="2100">
                          <a:solidFill>
                            <a:schemeClr val="dk1"/>
                          </a:solidFill>
                          <a:latin typeface="Times New Roman"/>
                          <a:ea typeface="Times New Roman"/>
                          <a:cs typeface="Times New Roman"/>
                          <a:sym typeface="Times New Roman"/>
                        </a:rPr>
                        <a:t>c=10</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chemeClr val="dk1"/>
                        </a:buClr>
                        <a:buSzPts val="2100"/>
                        <a:buFont typeface="Times New Roman"/>
                        <a:buNone/>
                      </a:pPr>
                      <a:r>
                        <a:rPr b="0" i="0" lang="en" sz="2100" u="none" cap="none" strike="noStrike">
                          <a:solidFill>
                            <a:schemeClr val="dk1"/>
                          </a:solidFill>
                          <a:latin typeface="Times New Roman"/>
                          <a:ea typeface="Times New Roman"/>
                          <a:cs typeface="Times New Roman"/>
                          <a:sym typeface="Times New Roman"/>
                        </a:rPr>
                        <a:t>1</a:t>
                      </a:r>
                      <a:r>
                        <a:rPr lang="en" sz="2100">
                          <a:solidFill>
                            <a:schemeClr val="dk1"/>
                          </a:solidFill>
                          <a:latin typeface="Times New Roman"/>
                          <a:ea typeface="Times New Roman"/>
                          <a:cs typeface="Times New Roman"/>
                          <a:sym typeface="Times New Roman"/>
                        </a:rPr>
                        <a:t>0</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492" name="Google Shape;492;p63"/>
          <p:cNvGraphicFramePr/>
          <p:nvPr/>
        </p:nvGraphicFramePr>
        <p:xfrm>
          <a:off x="2550875" y="3315925"/>
          <a:ext cx="3000000" cy="3000000"/>
        </p:xfrm>
        <a:graphic>
          <a:graphicData uri="http://schemas.openxmlformats.org/drawingml/2006/table">
            <a:tbl>
              <a:tblPr>
                <a:noFill/>
                <a:tableStyleId>{99FE96FD-4614-4DBD-8734-294DF50B40A3}</a:tableStyleId>
              </a:tblPr>
              <a:tblGrid>
                <a:gridCol w="1168675"/>
              </a:tblGrid>
              <a:tr h="190500">
                <a:tc>
                  <a:txBody>
                    <a:bodyPr/>
                    <a:lstStyle/>
                    <a:p>
                      <a:pPr indent="0" lvl="0" marL="0" rtl="0" algn="ctr">
                        <a:spcBef>
                          <a:spcPts val="0"/>
                        </a:spcBef>
                        <a:spcAft>
                          <a:spcPts val="0"/>
                        </a:spcAft>
                        <a:buClr>
                          <a:srgbClr val="D20000"/>
                        </a:buClr>
                        <a:buSzPts val="2100"/>
                        <a:buFont typeface="Times New Roman"/>
                        <a:buNone/>
                      </a:pPr>
                      <a:r>
                        <a:t/>
                      </a:r>
                      <a:endParaRPr b="0" i="0" sz="2100" u="none" cap="none" strike="noStrike">
                        <a:solidFill>
                          <a:schemeClr val="dk1"/>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rtl="0" algn="ctr">
                        <a:spcBef>
                          <a:spcPts val="0"/>
                        </a:spcBef>
                        <a:spcAft>
                          <a:spcPts val="0"/>
                        </a:spcAft>
                        <a:buClr>
                          <a:srgbClr val="D20000"/>
                        </a:buClr>
                        <a:buSzPts val="2100"/>
                        <a:buFont typeface="Times New Roman"/>
                        <a:buNone/>
                      </a:pPr>
                      <a:r>
                        <a:rPr lang="en" sz="2100">
                          <a:solidFill>
                            <a:srgbClr val="D20000"/>
                          </a:solidFill>
                          <a:latin typeface="Times New Roman"/>
                          <a:ea typeface="Times New Roman"/>
                          <a:cs typeface="Times New Roman"/>
                          <a:sym typeface="Times New Roman"/>
                        </a:rPr>
                        <a:t>d+</a:t>
                      </a:r>
                      <a:r>
                        <a:rPr lang="en" sz="2100">
                          <a:solidFill>
                            <a:srgbClr val="D20000"/>
                          </a:solidFill>
                          <a:latin typeface="Times New Roman"/>
                          <a:ea typeface="Times New Roman"/>
                          <a:cs typeface="Times New Roman"/>
                          <a:sym typeface="Times New Roman"/>
                        </a:rPr>
                        <a:t>e=20</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1700">
                <a:tc>
                  <a:txBody>
                    <a:bodyPr/>
                    <a:lstStyle/>
                    <a:p>
                      <a:pPr indent="0" lvl="0" marL="0" marR="0" rtl="0" algn="ctr">
                        <a:lnSpc>
                          <a:spcPct val="100000"/>
                        </a:lnSpc>
                        <a:spcBef>
                          <a:spcPts val="0"/>
                        </a:spcBef>
                        <a:spcAft>
                          <a:spcPts val="0"/>
                        </a:spcAft>
                        <a:buClr>
                          <a:schemeClr val="dk1"/>
                        </a:buClr>
                        <a:buSzPts val="2100"/>
                        <a:buFont typeface="Times New Roman"/>
                        <a:buNone/>
                      </a:pPr>
                      <a:r>
                        <a:rPr lang="en" sz="2100">
                          <a:solidFill>
                            <a:schemeClr val="dk1"/>
                          </a:solidFill>
                          <a:latin typeface="Times New Roman"/>
                          <a:ea typeface="Times New Roman"/>
                          <a:cs typeface="Times New Roman"/>
                          <a:sym typeface="Times New Roman"/>
                        </a:rPr>
                        <a:t>c=10</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chemeClr val="dk1"/>
                        </a:buClr>
                        <a:buSzPts val="2100"/>
                        <a:buFont typeface="Times New Roman"/>
                        <a:buNone/>
                      </a:pPr>
                      <a:r>
                        <a:rPr b="0" i="0" lang="en" sz="2100" u="none" cap="none" strike="noStrike">
                          <a:solidFill>
                            <a:schemeClr val="dk1"/>
                          </a:solidFill>
                          <a:latin typeface="Times New Roman"/>
                          <a:ea typeface="Times New Roman"/>
                          <a:cs typeface="Times New Roman"/>
                          <a:sym typeface="Times New Roman"/>
                        </a:rPr>
                        <a:t>1</a:t>
                      </a:r>
                      <a:r>
                        <a:rPr lang="en" sz="2100">
                          <a:solidFill>
                            <a:schemeClr val="dk1"/>
                          </a:solidFill>
                          <a:latin typeface="Times New Roman"/>
                          <a:ea typeface="Times New Roman"/>
                          <a:cs typeface="Times New Roman"/>
                          <a:sym typeface="Times New Roman"/>
                        </a:rPr>
                        <a:t>0</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493" name="Google Shape;493;p63"/>
          <p:cNvGraphicFramePr/>
          <p:nvPr/>
        </p:nvGraphicFramePr>
        <p:xfrm>
          <a:off x="5227975" y="3376875"/>
          <a:ext cx="3000000" cy="3000000"/>
        </p:xfrm>
        <a:graphic>
          <a:graphicData uri="http://schemas.openxmlformats.org/drawingml/2006/table">
            <a:tbl>
              <a:tblPr>
                <a:noFill/>
                <a:tableStyleId>{99FE96FD-4614-4DBD-8734-294DF50B40A3}</a:tableStyleId>
              </a:tblPr>
              <a:tblGrid>
                <a:gridCol w="1760275"/>
              </a:tblGrid>
              <a:tr h="190500">
                <a:tc>
                  <a:txBody>
                    <a:bodyPr/>
                    <a:lstStyle/>
                    <a:p>
                      <a:pPr indent="0" lvl="0" marL="0" rtl="0" algn="ctr">
                        <a:spcBef>
                          <a:spcPts val="0"/>
                        </a:spcBef>
                        <a:spcAft>
                          <a:spcPts val="0"/>
                        </a:spcAft>
                        <a:buClr>
                          <a:srgbClr val="D20000"/>
                        </a:buClr>
                        <a:buSzPts val="2100"/>
                        <a:buFont typeface="Times New Roman"/>
                        <a:buNone/>
                      </a:pPr>
                      <a:r>
                        <a:t/>
                      </a:r>
                      <a:endParaRPr b="0" i="0" sz="2100" u="none" cap="none" strike="noStrike">
                        <a:solidFill>
                          <a:schemeClr val="dk1"/>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rtl="0" algn="ctr">
                        <a:spcBef>
                          <a:spcPts val="0"/>
                        </a:spcBef>
                        <a:spcAft>
                          <a:spcPts val="0"/>
                        </a:spcAft>
                        <a:buClr>
                          <a:srgbClr val="D20000"/>
                        </a:buClr>
                        <a:buSzPts val="2100"/>
                        <a:buFont typeface="Times New Roman"/>
                        <a:buNone/>
                      </a:pPr>
                      <a:r>
                        <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1700">
                <a:tc>
                  <a:txBody>
                    <a:bodyPr/>
                    <a:lstStyle/>
                    <a:p>
                      <a:pPr indent="0" lvl="0" marL="0" rtl="0" algn="ctr">
                        <a:spcBef>
                          <a:spcPts val="0"/>
                        </a:spcBef>
                        <a:spcAft>
                          <a:spcPts val="0"/>
                        </a:spcAft>
                        <a:buClr>
                          <a:srgbClr val="D20000"/>
                        </a:buClr>
                        <a:buSzPts val="2100"/>
                        <a:buFont typeface="Times New Roman"/>
                        <a:buNone/>
                      </a:pPr>
                      <a:r>
                        <a:rPr lang="en" sz="2100">
                          <a:solidFill>
                            <a:srgbClr val="D20000"/>
                          </a:solidFill>
                          <a:latin typeface="Times New Roman"/>
                          <a:ea typeface="Times New Roman"/>
                          <a:cs typeface="Times New Roman"/>
                          <a:sym typeface="Times New Roman"/>
                        </a:rPr>
                        <a:t>c*(</a:t>
                      </a:r>
                      <a:r>
                        <a:rPr lang="en" sz="2100">
                          <a:solidFill>
                            <a:srgbClr val="D20000"/>
                          </a:solidFill>
                          <a:latin typeface="Times New Roman"/>
                          <a:ea typeface="Times New Roman"/>
                          <a:cs typeface="Times New Roman"/>
                          <a:sym typeface="Times New Roman"/>
                        </a:rPr>
                        <a:t>d+e)=200</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chemeClr val="dk1"/>
                        </a:buClr>
                        <a:buSzPts val="2100"/>
                        <a:buFont typeface="Times New Roman"/>
                        <a:buNone/>
                      </a:pPr>
                      <a:r>
                        <a:rPr b="0" i="0" lang="en" sz="2100" u="none" cap="none" strike="noStrike">
                          <a:solidFill>
                            <a:schemeClr val="dk1"/>
                          </a:solidFill>
                          <a:latin typeface="Times New Roman"/>
                          <a:ea typeface="Times New Roman"/>
                          <a:cs typeface="Times New Roman"/>
                          <a:sym typeface="Times New Roman"/>
                        </a:rPr>
                        <a:t>1</a:t>
                      </a:r>
                      <a:r>
                        <a:rPr lang="en" sz="2100">
                          <a:solidFill>
                            <a:schemeClr val="dk1"/>
                          </a:solidFill>
                          <a:latin typeface="Times New Roman"/>
                          <a:ea typeface="Times New Roman"/>
                          <a:cs typeface="Times New Roman"/>
                          <a:sym typeface="Times New Roman"/>
                        </a:rPr>
                        <a:t>0</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494" name="Google Shape;494;p63"/>
          <p:cNvGraphicFramePr/>
          <p:nvPr/>
        </p:nvGraphicFramePr>
        <p:xfrm>
          <a:off x="3891925" y="3293225"/>
          <a:ext cx="3000000" cy="3000000"/>
        </p:xfrm>
        <a:graphic>
          <a:graphicData uri="http://schemas.openxmlformats.org/drawingml/2006/table">
            <a:tbl>
              <a:tblPr>
                <a:noFill/>
                <a:tableStyleId>{99FE96FD-4614-4DBD-8734-294DF50B40A3}</a:tableStyleId>
              </a:tblPr>
              <a:tblGrid>
                <a:gridCol w="1193750"/>
              </a:tblGrid>
              <a:tr h="190500">
                <a:tc>
                  <a:txBody>
                    <a:bodyPr/>
                    <a:lstStyle/>
                    <a:p>
                      <a:pPr indent="0" lvl="0" marL="0" rtl="0" algn="ctr">
                        <a:spcBef>
                          <a:spcPts val="0"/>
                        </a:spcBef>
                        <a:spcAft>
                          <a:spcPts val="0"/>
                        </a:spcAft>
                        <a:buClr>
                          <a:srgbClr val="D20000"/>
                        </a:buClr>
                        <a:buSzPts val="2100"/>
                        <a:buFont typeface="Times New Roman"/>
                        <a:buNone/>
                      </a:pPr>
                      <a:r>
                        <a:t/>
                      </a:r>
                      <a:endParaRPr b="0" i="0" sz="2100" u="none" cap="none" strike="noStrike">
                        <a:solidFill>
                          <a:schemeClr val="dk1"/>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rtl="0" algn="ctr">
                        <a:spcBef>
                          <a:spcPts val="0"/>
                        </a:spcBef>
                        <a:spcAft>
                          <a:spcPts val="0"/>
                        </a:spcAft>
                        <a:buClr>
                          <a:srgbClr val="D20000"/>
                        </a:buClr>
                        <a:buSzPts val="2100"/>
                        <a:buFont typeface="Times New Roman"/>
                        <a:buNone/>
                      </a:pPr>
                      <a:r>
                        <a:rPr lang="en" sz="2100">
                          <a:solidFill>
                            <a:srgbClr val="D20000"/>
                          </a:solidFill>
                          <a:latin typeface="Times New Roman"/>
                          <a:ea typeface="Times New Roman"/>
                          <a:cs typeface="Times New Roman"/>
                          <a:sym typeface="Times New Roman"/>
                        </a:rPr>
                        <a:t>d+e=20</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1700">
                <a:tc>
                  <a:txBody>
                    <a:bodyPr/>
                    <a:lstStyle/>
                    <a:p>
                      <a:pPr indent="0" lvl="0" marL="0" marR="0" rtl="0" algn="ctr">
                        <a:lnSpc>
                          <a:spcPct val="100000"/>
                        </a:lnSpc>
                        <a:spcBef>
                          <a:spcPts val="0"/>
                        </a:spcBef>
                        <a:spcAft>
                          <a:spcPts val="0"/>
                        </a:spcAft>
                        <a:buClr>
                          <a:schemeClr val="dk1"/>
                        </a:buClr>
                        <a:buSzPts val="2100"/>
                        <a:buFont typeface="Times New Roman"/>
                        <a:buNone/>
                      </a:pPr>
                      <a:r>
                        <a:rPr lang="en" sz="2100">
                          <a:solidFill>
                            <a:schemeClr val="dk1"/>
                          </a:solidFill>
                          <a:latin typeface="Times New Roman"/>
                          <a:ea typeface="Times New Roman"/>
                          <a:cs typeface="Times New Roman"/>
                          <a:sym typeface="Times New Roman"/>
                        </a:rPr>
                        <a:t>c=10</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chemeClr val="dk1"/>
                        </a:buClr>
                        <a:buSzPts val="2100"/>
                        <a:buFont typeface="Times New Roman"/>
                        <a:buNone/>
                      </a:pPr>
                      <a:r>
                        <a:rPr b="0" i="0" lang="en" sz="2100" u="none" cap="none" strike="noStrike">
                          <a:solidFill>
                            <a:schemeClr val="dk1"/>
                          </a:solidFill>
                          <a:latin typeface="Times New Roman"/>
                          <a:ea typeface="Times New Roman"/>
                          <a:cs typeface="Times New Roman"/>
                          <a:sym typeface="Times New Roman"/>
                        </a:rPr>
                        <a:t>1</a:t>
                      </a:r>
                      <a:r>
                        <a:rPr lang="en" sz="2100">
                          <a:solidFill>
                            <a:schemeClr val="dk1"/>
                          </a:solidFill>
                          <a:latin typeface="Times New Roman"/>
                          <a:ea typeface="Times New Roman"/>
                          <a:cs typeface="Times New Roman"/>
                          <a:sym typeface="Times New Roman"/>
                        </a:rPr>
                        <a:t>0</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495" name="Google Shape;495;p63"/>
          <p:cNvGraphicFramePr/>
          <p:nvPr/>
        </p:nvGraphicFramePr>
        <p:xfrm>
          <a:off x="7285375" y="3300675"/>
          <a:ext cx="3000000" cy="3000000"/>
        </p:xfrm>
        <a:graphic>
          <a:graphicData uri="http://schemas.openxmlformats.org/drawingml/2006/table">
            <a:tbl>
              <a:tblPr>
                <a:noFill/>
                <a:tableStyleId>{99FE96FD-4614-4DBD-8734-294DF50B40A3}</a:tableStyleId>
              </a:tblPr>
              <a:tblGrid>
                <a:gridCol w="1760275"/>
              </a:tblGrid>
              <a:tr h="190500">
                <a:tc>
                  <a:txBody>
                    <a:bodyPr/>
                    <a:lstStyle/>
                    <a:p>
                      <a:pPr indent="0" lvl="0" marL="0" rtl="0" algn="ctr">
                        <a:spcBef>
                          <a:spcPts val="0"/>
                        </a:spcBef>
                        <a:spcAft>
                          <a:spcPts val="0"/>
                        </a:spcAft>
                        <a:buClr>
                          <a:srgbClr val="D20000"/>
                        </a:buClr>
                        <a:buSzPts val="2100"/>
                        <a:buFont typeface="Times New Roman"/>
                        <a:buNone/>
                      </a:pPr>
                      <a:r>
                        <a:t/>
                      </a:r>
                      <a:endParaRPr b="0" i="0" sz="2100" u="none" cap="none" strike="noStrike">
                        <a:solidFill>
                          <a:schemeClr val="dk1"/>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rtl="0" algn="ctr">
                        <a:spcBef>
                          <a:spcPts val="0"/>
                        </a:spcBef>
                        <a:spcAft>
                          <a:spcPts val="0"/>
                        </a:spcAft>
                        <a:buClr>
                          <a:srgbClr val="D20000"/>
                        </a:buClr>
                        <a:buSzPts val="2100"/>
                        <a:buFont typeface="Times New Roman"/>
                        <a:buNone/>
                      </a:pPr>
                      <a:r>
                        <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1700">
                <a:tc>
                  <a:txBody>
                    <a:bodyPr/>
                    <a:lstStyle/>
                    <a:p>
                      <a:pPr indent="0" lvl="0" marL="0" rtl="0" algn="ctr">
                        <a:spcBef>
                          <a:spcPts val="0"/>
                        </a:spcBef>
                        <a:spcAft>
                          <a:spcPts val="0"/>
                        </a:spcAft>
                        <a:buClr>
                          <a:srgbClr val="D20000"/>
                        </a:buClr>
                        <a:buSzPts val="2100"/>
                        <a:buFont typeface="Times New Roman"/>
                        <a:buNone/>
                      </a:pPr>
                      <a:r>
                        <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rtl="0" algn="ctr">
                        <a:spcBef>
                          <a:spcPts val="0"/>
                        </a:spcBef>
                        <a:spcAft>
                          <a:spcPts val="0"/>
                        </a:spcAft>
                        <a:buClr>
                          <a:srgbClr val="D20000"/>
                        </a:buClr>
                        <a:buSzPts val="2100"/>
                        <a:buFont typeface="Times New Roman"/>
                        <a:buNone/>
                      </a:pPr>
                      <a:r>
                        <a:rPr b="1" lang="en" sz="2100">
                          <a:solidFill>
                            <a:srgbClr val="D20000"/>
                          </a:solidFill>
                          <a:latin typeface="Times New Roman"/>
                          <a:ea typeface="Times New Roman"/>
                          <a:cs typeface="Times New Roman"/>
                          <a:sym typeface="Times New Roman"/>
                        </a:rPr>
                        <a:t>E</a:t>
                      </a:r>
                      <a:r>
                        <a:rPr lang="en" sz="2100">
                          <a:solidFill>
                            <a:srgbClr val="D20000"/>
                          </a:solidFill>
                          <a:latin typeface="Times New Roman"/>
                          <a:ea typeface="Times New Roman"/>
                          <a:cs typeface="Times New Roman"/>
                          <a:sym typeface="Times New Roman"/>
                        </a:rPr>
                        <a:t>=2000</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Expression Tree</a:t>
            </a:r>
            <a:endParaRPr/>
          </a:p>
        </p:txBody>
      </p:sp>
      <p:sp>
        <p:nvSpPr>
          <p:cNvPr id="501" name="Google Shape;501;p64"/>
          <p:cNvSpPr txBox="1"/>
          <p:nvPr>
            <p:ph idx="1" type="body"/>
          </p:nvPr>
        </p:nvSpPr>
        <p:spPr>
          <a:xfrm>
            <a:off x="5871125" y="1266325"/>
            <a:ext cx="2961000" cy="330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(a+b) * (c*(d+e))</a:t>
            </a:r>
            <a:endParaRPr/>
          </a:p>
          <a:p>
            <a:pPr indent="0" lvl="0" marL="0" rtl="0" algn="ctr">
              <a:spcBef>
                <a:spcPts val="1200"/>
              </a:spcBef>
              <a:spcAft>
                <a:spcPts val="1200"/>
              </a:spcAft>
              <a:buNone/>
            </a:pPr>
            <a:r>
              <a:rPr lang="en"/>
              <a:t>What if all the parentheses are removed?</a:t>
            </a:r>
            <a:endParaRPr/>
          </a:p>
        </p:txBody>
      </p:sp>
      <p:sp>
        <p:nvSpPr>
          <p:cNvPr id="502" name="Google Shape;502;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03" name="Google Shape;503;p64"/>
          <p:cNvPicPr preferRelativeResize="0"/>
          <p:nvPr/>
        </p:nvPicPr>
        <p:blipFill>
          <a:blip r:embed="rId3">
            <a:alphaModFix/>
          </a:blip>
          <a:stretch>
            <a:fillRect/>
          </a:stretch>
        </p:blipFill>
        <p:spPr>
          <a:xfrm>
            <a:off x="500075" y="1266323"/>
            <a:ext cx="4791075" cy="37867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Expression Conversion</a:t>
            </a:r>
            <a:endParaRPr/>
          </a:p>
        </p:txBody>
      </p:sp>
      <p:sp>
        <p:nvSpPr>
          <p:cNvPr id="509" name="Google Shape;509;p6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 general, the expressions are in Infix form.</a:t>
            </a:r>
            <a:endParaRPr/>
          </a:p>
          <a:p>
            <a:pPr indent="-342900" lvl="0" marL="457200" rtl="0" algn="l">
              <a:spcBef>
                <a:spcPts val="0"/>
              </a:spcBef>
              <a:spcAft>
                <a:spcPts val="0"/>
              </a:spcAft>
              <a:buSzPts val="1800"/>
              <a:buChar char="●"/>
            </a:pPr>
            <a:r>
              <a:rPr lang="en"/>
              <a:t>Infix forms contain parentheses to avoid any sort of confusion in precedence of operators.</a:t>
            </a:r>
            <a:endParaRPr/>
          </a:p>
          <a:p>
            <a:pPr indent="-342900" lvl="0" marL="457200" rtl="0" algn="l">
              <a:spcBef>
                <a:spcPts val="0"/>
              </a:spcBef>
              <a:spcAft>
                <a:spcPts val="0"/>
              </a:spcAft>
              <a:buSzPts val="1800"/>
              <a:buChar char="●"/>
            </a:pPr>
            <a:r>
              <a:rPr lang="en"/>
              <a:t>There are many rules in any Infix form such as </a:t>
            </a:r>
            <a:r>
              <a:rPr lang="en"/>
              <a:t>parentheses</a:t>
            </a:r>
            <a:r>
              <a:rPr lang="en"/>
              <a:t>, precedence of operators, associativity of the operators, order of the operators, type of the operators, etc. </a:t>
            </a:r>
            <a:endParaRPr/>
          </a:p>
          <a:p>
            <a:pPr indent="-342900" lvl="0" marL="457200" rtl="0" algn="l">
              <a:spcBef>
                <a:spcPts val="0"/>
              </a:spcBef>
              <a:spcAft>
                <a:spcPts val="0"/>
              </a:spcAft>
              <a:buSzPts val="1800"/>
              <a:buChar char="●"/>
            </a:pPr>
            <a:r>
              <a:rPr lang="en"/>
              <a:t>However, these are time </a:t>
            </a:r>
            <a:r>
              <a:rPr lang="en"/>
              <a:t>consuming</a:t>
            </a:r>
            <a:r>
              <a:rPr lang="en"/>
              <a:t> for a computer.</a:t>
            </a:r>
            <a:endParaRPr/>
          </a:p>
          <a:p>
            <a:pPr indent="-342900" lvl="0" marL="457200" rtl="0" algn="l">
              <a:spcBef>
                <a:spcPts val="0"/>
              </a:spcBef>
              <a:spcAft>
                <a:spcPts val="0"/>
              </a:spcAft>
              <a:buSzPts val="1800"/>
              <a:buChar char="●"/>
            </a:pPr>
            <a:r>
              <a:rPr lang="en"/>
              <a:t>Hence, conversion of Infix to Postfix is required to simply the calculation without diluting or ignoring any rules stated above.</a:t>
            </a:r>
            <a:endParaRPr/>
          </a:p>
          <a:p>
            <a:pPr indent="-342900" lvl="0" marL="457200" rtl="0" algn="l">
              <a:spcBef>
                <a:spcPts val="0"/>
              </a:spcBef>
              <a:spcAft>
                <a:spcPts val="0"/>
              </a:spcAft>
              <a:buSzPts val="1800"/>
              <a:buChar char="●"/>
            </a:pPr>
            <a:r>
              <a:rPr lang="en"/>
              <a:t>Mention that we can also convert Infix to Prefix.</a:t>
            </a:r>
            <a:endParaRPr/>
          </a:p>
        </p:txBody>
      </p:sp>
      <p:sp>
        <p:nvSpPr>
          <p:cNvPr id="510" name="Google Shape;510;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6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Infix to Postfix/Reverse-Polish Notations</a:t>
            </a:r>
            <a:endParaRPr/>
          </a:p>
        </p:txBody>
      </p:sp>
      <p:sp>
        <p:nvSpPr>
          <p:cNvPr id="516" name="Google Shape;516;p6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Requires operator precedence information</a:t>
            </a:r>
            <a:endParaRPr/>
          </a:p>
          <a:p>
            <a:pPr indent="-334327" lvl="0" marL="457200" rtl="0" algn="l">
              <a:spcBef>
                <a:spcPts val="0"/>
              </a:spcBef>
              <a:spcAft>
                <a:spcPts val="0"/>
              </a:spcAft>
              <a:buSzPct val="100000"/>
              <a:buChar char="●"/>
            </a:pPr>
            <a:r>
              <a:rPr lang="en"/>
              <a:t>Read the input </a:t>
            </a:r>
            <a:r>
              <a:rPr lang="en"/>
              <a:t>expression, for each symbol check if</a:t>
            </a:r>
            <a:endParaRPr/>
          </a:p>
          <a:p>
            <a:pPr indent="-334327" lvl="0" marL="457200" rtl="0" algn="l">
              <a:spcBef>
                <a:spcPts val="0"/>
              </a:spcBef>
              <a:spcAft>
                <a:spcPts val="0"/>
              </a:spcAft>
              <a:buSzPct val="100000"/>
              <a:buChar char="●"/>
            </a:pPr>
            <a:r>
              <a:rPr lang="en"/>
              <a:t>Operands:</a:t>
            </a:r>
            <a:endParaRPr/>
          </a:p>
          <a:p>
            <a:pPr indent="-310832" lvl="1" marL="914400" rtl="0" algn="l">
              <a:spcBef>
                <a:spcPts val="0"/>
              </a:spcBef>
              <a:spcAft>
                <a:spcPts val="0"/>
              </a:spcAft>
              <a:buSzPct val="100000"/>
              <a:buChar char="○"/>
            </a:pPr>
            <a:r>
              <a:rPr lang="en"/>
              <a:t>Add to postfix expression.</a:t>
            </a:r>
            <a:endParaRPr/>
          </a:p>
          <a:p>
            <a:pPr indent="-334327" lvl="0" marL="457200" rtl="0" algn="l">
              <a:spcBef>
                <a:spcPts val="0"/>
              </a:spcBef>
              <a:spcAft>
                <a:spcPts val="0"/>
              </a:spcAft>
              <a:buSzPct val="100000"/>
              <a:buChar char="●"/>
            </a:pPr>
            <a:r>
              <a:rPr lang="en"/>
              <a:t>Open</a:t>
            </a:r>
            <a:r>
              <a:rPr lang="en"/>
              <a:t> parenthesis/brackets:</a:t>
            </a:r>
            <a:endParaRPr/>
          </a:p>
          <a:p>
            <a:pPr indent="-310832" lvl="1" marL="914400" rtl="0" algn="l">
              <a:spcBef>
                <a:spcPts val="0"/>
              </a:spcBef>
              <a:spcAft>
                <a:spcPts val="0"/>
              </a:spcAft>
              <a:buSzPct val="100000"/>
              <a:buChar char="○"/>
            </a:pPr>
            <a:r>
              <a:rPr lang="en"/>
              <a:t>Push it on to the top of the stack.</a:t>
            </a:r>
            <a:endParaRPr/>
          </a:p>
          <a:p>
            <a:pPr indent="-334327" lvl="0" marL="457200" rtl="0" algn="l">
              <a:spcBef>
                <a:spcPts val="0"/>
              </a:spcBef>
              <a:spcAft>
                <a:spcPts val="0"/>
              </a:spcAft>
              <a:buSzPct val="100000"/>
              <a:buChar char="●"/>
            </a:pPr>
            <a:r>
              <a:rPr lang="en"/>
              <a:t>Close </a:t>
            </a:r>
            <a:r>
              <a:rPr lang="en"/>
              <a:t>parenthesis/brackets</a:t>
            </a:r>
            <a:r>
              <a:rPr lang="en"/>
              <a:t>:</a:t>
            </a:r>
            <a:endParaRPr/>
          </a:p>
          <a:p>
            <a:pPr indent="-310832" lvl="1" marL="914400" rtl="0" algn="l">
              <a:spcBef>
                <a:spcPts val="0"/>
              </a:spcBef>
              <a:spcAft>
                <a:spcPts val="0"/>
              </a:spcAft>
              <a:buSzPct val="100000"/>
              <a:buChar char="○"/>
            </a:pPr>
            <a:r>
              <a:rPr lang="en"/>
              <a:t>Pop stack symbols until an open parenthesis/bracket appears of the same type.</a:t>
            </a:r>
            <a:endParaRPr/>
          </a:p>
          <a:p>
            <a:pPr indent="-334327" lvl="0" marL="457200" rtl="0" algn="l">
              <a:spcBef>
                <a:spcPts val="0"/>
              </a:spcBef>
              <a:spcAft>
                <a:spcPts val="0"/>
              </a:spcAft>
              <a:buSzPct val="100000"/>
              <a:buChar char="●"/>
            </a:pPr>
            <a:r>
              <a:rPr lang="en"/>
              <a:t>Operators:</a:t>
            </a:r>
            <a:endParaRPr/>
          </a:p>
          <a:p>
            <a:pPr indent="-310832" lvl="1" marL="914400" rtl="0" algn="l">
              <a:spcBef>
                <a:spcPts val="0"/>
              </a:spcBef>
              <a:spcAft>
                <a:spcPts val="0"/>
              </a:spcAft>
              <a:buSzPct val="100000"/>
              <a:buChar char="○"/>
            </a:pPr>
            <a:r>
              <a:rPr lang="en"/>
              <a:t>Pop all stack symbols until a symbol of lower precedence appears. </a:t>
            </a:r>
            <a:endParaRPr/>
          </a:p>
          <a:p>
            <a:pPr indent="-310832" lvl="1" marL="914400" rtl="0" algn="l">
              <a:spcBef>
                <a:spcPts val="0"/>
              </a:spcBef>
              <a:spcAft>
                <a:spcPts val="0"/>
              </a:spcAft>
              <a:buSzPct val="100000"/>
              <a:buChar char="○"/>
            </a:pPr>
            <a:r>
              <a:rPr lang="en"/>
              <a:t>That is, all the operators having higher precedence will be removed and added to the stack.</a:t>
            </a:r>
            <a:endParaRPr/>
          </a:p>
          <a:p>
            <a:pPr indent="-310832" lvl="1" marL="914400" rtl="0" algn="l">
              <a:spcBef>
                <a:spcPts val="0"/>
              </a:spcBef>
              <a:spcAft>
                <a:spcPts val="0"/>
              </a:spcAft>
              <a:buSzPct val="100000"/>
              <a:buChar char="○"/>
            </a:pPr>
            <a:r>
              <a:rPr lang="en"/>
              <a:t>Then push the current operator.</a:t>
            </a:r>
            <a:endParaRPr/>
          </a:p>
          <a:p>
            <a:pPr indent="-334327" lvl="0" marL="457200" rtl="0" algn="l">
              <a:spcBef>
                <a:spcPts val="0"/>
              </a:spcBef>
              <a:spcAft>
                <a:spcPts val="0"/>
              </a:spcAft>
              <a:buSzPct val="100000"/>
              <a:buChar char="●"/>
            </a:pPr>
            <a:r>
              <a:rPr lang="en"/>
              <a:t>End of input:</a:t>
            </a:r>
            <a:endParaRPr/>
          </a:p>
          <a:p>
            <a:pPr indent="-310832" lvl="1" marL="914400" rtl="0" algn="l">
              <a:spcBef>
                <a:spcPts val="0"/>
              </a:spcBef>
              <a:spcAft>
                <a:spcPts val="0"/>
              </a:spcAft>
              <a:buSzPct val="100000"/>
              <a:buChar char="○"/>
            </a:pPr>
            <a:r>
              <a:rPr lang="en"/>
              <a:t>Pop all remaining stack symbols and add to the expression.</a:t>
            </a:r>
            <a:endParaRPr/>
          </a:p>
        </p:txBody>
      </p:sp>
      <p:sp>
        <p:nvSpPr>
          <p:cNvPr id="517" name="Google Shape;517;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67"/>
          <p:cNvSpPr txBox="1"/>
          <p:nvPr>
            <p:ph type="title"/>
          </p:nvPr>
        </p:nvSpPr>
        <p:spPr>
          <a:xfrm>
            <a:off x="457200" y="154484"/>
            <a:ext cx="8229600" cy="642938"/>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
                <a:latin typeface="Arial"/>
                <a:ea typeface="Arial"/>
                <a:cs typeface="Arial"/>
                <a:sym typeface="Arial"/>
              </a:rPr>
              <a:t>Reverse-Polish Notation</a:t>
            </a:r>
            <a:endParaRPr/>
          </a:p>
        </p:txBody>
      </p:sp>
      <p:sp>
        <p:nvSpPr>
          <p:cNvPr id="524" name="Google Shape;524;p67"/>
          <p:cNvSpPr txBox="1"/>
          <p:nvPr>
            <p:ph idx="1" type="body"/>
          </p:nvPr>
        </p:nvSpPr>
        <p:spPr>
          <a:xfrm>
            <a:off x="457200" y="900113"/>
            <a:ext cx="8229600" cy="2545854"/>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Font typeface="Arial"/>
              <a:buNone/>
            </a:pPr>
            <a:r>
              <a:rPr lang="en">
                <a:latin typeface="Arial"/>
                <a:ea typeface="Arial"/>
                <a:cs typeface="Arial"/>
                <a:sym typeface="Arial"/>
              </a:rPr>
              <a:t>	Normally, mathematics is written using what we call </a:t>
            </a:r>
            <a:r>
              <a:rPr i="1" lang="en">
                <a:latin typeface="Arial"/>
                <a:ea typeface="Arial"/>
                <a:cs typeface="Arial"/>
                <a:sym typeface="Arial"/>
              </a:rPr>
              <a:t>in-fix</a:t>
            </a:r>
            <a:r>
              <a:rPr lang="en">
                <a:latin typeface="Arial"/>
                <a:ea typeface="Arial"/>
                <a:cs typeface="Arial"/>
                <a:sym typeface="Arial"/>
              </a:rPr>
              <a:t> notation:</a:t>
            </a:r>
            <a:endParaRPr/>
          </a:p>
          <a:p>
            <a:pPr indent="-285750" lvl="1" marL="742950" rtl="0" algn="l">
              <a:spcBef>
                <a:spcPts val="360"/>
              </a:spcBef>
              <a:spcAft>
                <a:spcPts val="0"/>
              </a:spcAft>
              <a:buClr>
                <a:schemeClr val="dk1"/>
              </a:buClr>
              <a:buSzPts val="1800"/>
              <a:buFont typeface="Arial"/>
              <a:buNone/>
            </a:pPr>
            <a:r>
              <a:rPr lang="en">
                <a:latin typeface="Arial"/>
                <a:ea typeface="Arial"/>
                <a:cs typeface="Arial"/>
                <a:sym typeface="Arial"/>
              </a:rPr>
              <a:t>				</a:t>
            </a:r>
            <a:r>
              <a:rPr lang="en">
                <a:latin typeface="Times New Roman"/>
                <a:ea typeface="Times New Roman"/>
                <a:cs typeface="Times New Roman"/>
                <a:sym typeface="Times New Roman"/>
              </a:rPr>
              <a:t>(3 + 4) × 5 – 6</a:t>
            </a:r>
            <a:endParaRPr/>
          </a:p>
          <a:p>
            <a:pPr indent="-342900" lvl="0" marL="342900" rtl="0" algn="l">
              <a:spcBef>
                <a:spcPts val="400"/>
              </a:spcBef>
              <a:spcAft>
                <a:spcPts val="0"/>
              </a:spcAft>
              <a:buClr>
                <a:schemeClr val="dk1"/>
              </a:buClr>
              <a:buSzPts val="2000"/>
              <a:buFont typeface="Arial"/>
              <a:buNone/>
            </a:pPr>
            <a:r>
              <a:rPr lang="en">
                <a:latin typeface="Arial"/>
                <a:ea typeface="Arial"/>
                <a:cs typeface="Arial"/>
                <a:sym typeface="Arial"/>
              </a:rPr>
              <a:t>	The operator is placed between to operands</a:t>
            </a:r>
            <a:endParaRPr/>
          </a:p>
          <a:p>
            <a:pPr indent="-342900" lvl="0" marL="342900" rtl="0" algn="l">
              <a:spcBef>
                <a:spcPts val="400"/>
              </a:spcBef>
              <a:spcAft>
                <a:spcPts val="0"/>
              </a:spcAft>
              <a:buClr>
                <a:schemeClr val="dk1"/>
              </a:buClr>
              <a:buSzPts val="2000"/>
              <a:buFont typeface="Arial"/>
              <a:buNone/>
            </a:pPr>
            <a:br>
              <a:rPr lang="en">
                <a:latin typeface="Arial"/>
                <a:ea typeface="Arial"/>
                <a:cs typeface="Arial"/>
                <a:sym typeface="Arial"/>
              </a:rPr>
            </a:br>
            <a:r>
              <a:rPr lang="en">
                <a:latin typeface="Arial"/>
                <a:ea typeface="Arial"/>
                <a:cs typeface="Arial"/>
                <a:sym typeface="Arial"/>
              </a:rPr>
              <a:t>One weakness:  parentheses are required</a:t>
            </a:r>
            <a:endParaRPr/>
          </a:p>
          <a:p>
            <a:pPr indent="-285750" lvl="1" marL="742950" rtl="0" algn="l">
              <a:spcBef>
                <a:spcPts val="480"/>
              </a:spcBef>
              <a:spcAft>
                <a:spcPts val="0"/>
              </a:spcAft>
              <a:buClr>
                <a:schemeClr val="dk1"/>
              </a:buClr>
              <a:buSzPts val="2400"/>
              <a:buFont typeface="Arial"/>
              <a:buNone/>
            </a:pPr>
            <a:r>
              <a:rPr lang="en" sz="2400">
                <a:latin typeface="Arial"/>
                <a:ea typeface="Arial"/>
                <a:cs typeface="Arial"/>
                <a:sym typeface="Arial"/>
              </a:rPr>
              <a:t>			        </a:t>
            </a:r>
            <a:r>
              <a:rPr lang="en" sz="2400">
                <a:latin typeface="Times New Roman"/>
                <a:ea typeface="Times New Roman"/>
                <a:cs typeface="Times New Roman"/>
                <a:sym typeface="Times New Roman"/>
              </a:rPr>
              <a:t>(3 + 4) ×  5 – 6	=  29</a:t>
            </a:r>
            <a:endParaRPr/>
          </a:p>
          <a:p>
            <a:pPr indent="-285750" lvl="1" marL="742950" rtl="0" algn="l">
              <a:spcBef>
                <a:spcPts val="480"/>
              </a:spcBef>
              <a:spcAft>
                <a:spcPts val="0"/>
              </a:spcAft>
              <a:buClr>
                <a:schemeClr val="dk1"/>
              </a:buClr>
              <a:buSzPts val="2400"/>
              <a:buFont typeface="Arial"/>
              <a:buNone/>
            </a:pPr>
            <a:r>
              <a:rPr lang="en" sz="2400">
                <a:latin typeface="Arial"/>
                <a:ea typeface="Arial"/>
                <a:cs typeface="Arial"/>
                <a:sym typeface="Arial"/>
              </a:rPr>
              <a:t>			</a:t>
            </a:r>
            <a:r>
              <a:rPr lang="en" sz="2400">
                <a:latin typeface="Times New Roman"/>
                <a:ea typeface="Times New Roman"/>
                <a:cs typeface="Times New Roman"/>
                <a:sym typeface="Times New Roman"/>
              </a:rPr>
              <a:t>         3 + 4   ×  5 – 6	=  17</a:t>
            </a:r>
            <a:endParaRPr/>
          </a:p>
          <a:p>
            <a:pPr indent="-285750" lvl="1" marL="742950" rtl="0" algn="l">
              <a:spcBef>
                <a:spcPts val="480"/>
              </a:spcBef>
              <a:spcAft>
                <a:spcPts val="0"/>
              </a:spcAft>
              <a:buClr>
                <a:schemeClr val="dk1"/>
              </a:buClr>
              <a:buSzPts val="2400"/>
              <a:buFont typeface="Arial"/>
              <a:buNone/>
            </a:pPr>
            <a:r>
              <a:rPr lang="en" sz="2400">
                <a:latin typeface="Arial"/>
                <a:ea typeface="Arial"/>
                <a:cs typeface="Arial"/>
                <a:sym typeface="Arial"/>
              </a:rPr>
              <a:t>			</a:t>
            </a:r>
            <a:r>
              <a:rPr lang="en" sz="2400">
                <a:latin typeface="Times New Roman"/>
                <a:ea typeface="Times New Roman"/>
                <a:cs typeface="Times New Roman"/>
                <a:sym typeface="Times New Roman"/>
              </a:rPr>
              <a:t>         3 + 4   × (5 – 6)	=  –1</a:t>
            </a:r>
            <a:endParaRPr/>
          </a:p>
          <a:p>
            <a:pPr indent="-285750" lvl="1" marL="742950" rtl="0" algn="l">
              <a:spcBef>
                <a:spcPts val="480"/>
              </a:spcBef>
              <a:spcAft>
                <a:spcPts val="0"/>
              </a:spcAft>
              <a:buClr>
                <a:schemeClr val="dk1"/>
              </a:buClr>
              <a:buSzPts val="2400"/>
              <a:buFont typeface="Times New Roman"/>
              <a:buNone/>
            </a:pPr>
            <a:r>
              <a:rPr lang="en" sz="2400">
                <a:latin typeface="Times New Roman"/>
                <a:ea typeface="Times New Roman"/>
                <a:cs typeface="Times New Roman"/>
                <a:sym typeface="Times New Roman"/>
              </a:rPr>
              <a:t>			        (3 + 4) × (5 – 6)	=  –7</a:t>
            </a:r>
            <a:endParaRPr sz="2400">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68"/>
          <p:cNvSpPr txBox="1"/>
          <p:nvPr>
            <p:ph type="title"/>
          </p:nvPr>
        </p:nvSpPr>
        <p:spPr>
          <a:xfrm>
            <a:off x="457200" y="154484"/>
            <a:ext cx="8229600" cy="642938"/>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
                <a:latin typeface="Arial"/>
                <a:ea typeface="Arial"/>
                <a:cs typeface="Arial"/>
                <a:sym typeface="Arial"/>
              </a:rPr>
              <a:t>Reverse-Polish Notation</a:t>
            </a:r>
            <a:endParaRPr/>
          </a:p>
        </p:txBody>
      </p:sp>
      <p:sp>
        <p:nvSpPr>
          <p:cNvPr id="531" name="Google Shape;531;p68"/>
          <p:cNvSpPr txBox="1"/>
          <p:nvPr>
            <p:ph idx="1" type="body"/>
          </p:nvPr>
        </p:nvSpPr>
        <p:spPr>
          <a:xfrm>
            <a:off x="457200" y="900113"/>
            <a:ext cx="8229600" cy="2545854"/>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Font typeface="Arial"/>
              <a:buNone/>
            </a:pPr>
            <a:r>
              <a:rPr lang="en">
                <a:latin typeface="Arial"/>
                <a:ea typeface="Arial"/>
                <a:cs typeface="Arial"/>
                <a:sym typeface="Arial"/>
              </a:rPr>
              <a:t>	Alternatively, we can place the operands first, followed by the operator:</a:t>
            </a:r>
            <a:endParaRPr/>
          </a:p>
          <a:p>
            <a:pPr indent="-285750" lvl="1" marL="742950" rtl="0" algn="l">
              <a:spcBef>
                <a:spcPts val="480"/>
              </a:spcBef>
              <a:spcAft>
                <a:spcPts val="0"/>
              </a:spcAft>
              <a:buClr>
                <a:schemeClr val="dk1"/>
              </a:buClr>
              <a:buSzPts val="2400"/>
              <a:buFont typeface="Arial"/>
              <a:buNone/>
            </a:pPr>
            <a:r>
              <a:rPr lang="en" sz="2400">
                <a:latin typeface="Arial"/>
                <a:ea typeface="Arial"/>
                <a:cs typeface="Arial"/>
                <a:sym typeface="Arial"/>
              </a:rPr>
              <a:t>			        </a:t>
            </a:r>
            <a:r>
              <a:rPr lang="en" sz="2400">
                <a:latin typeface="Times New Roman"/>
                <a:ea typeface="Times New Roman"/>
                <a:cs typeface="Times New Roman"/>
                <a:sym typeface="Times New Roman"/>
              </a:rPr>
              <a:t>(3 + 4) ×  5 – 6</a:t>
            </a:r>
            <a:endParaRPr/>
          </a:p>
          <a:p>
            <a:pPr indent="-285750" lvl="1" marL="742950" rtl="0" algn="l">
              <a:spcBef>
                <a:spcPts val="480"/>
              </a:spcBef>
              <a:spcAft>
                <a:spcPts val="0"/>
              </a:spcAft>
              <a:buClr>
                <a:schemeClr val="dk1"/>
              </a:buClr>
              <a:buSzPts val="1800"/>
              <a:buFont typeface="Times New Roman"/>
              <a:buNone/>
            </a:pPr>
            <a:r>
              <a:rPr lang="en">
                <a:latin typeface="Times New Roman"/>
                <a:ea typeface="Times New Roman"/>
                <a:cs typeface="Times New Roman"/>
                <a:sym typeface="Times New Roman"/>
              </a:rPr>
              <a:t>			        </a:t>
            </a:r>
            <a:r>
              <a:rPr lang="en" sz="2400">
                <a:latin typeface="Times New Roman"/>
                <a:ea typeface="Times New Roman"/>
                <a:cs typeface="Times New Roman"/>
                <a:sym typeface="Times New Roman"/>
              </a:rPr>
              <a:t>3  4  +  5  ×  6  –</a:t>
            </a:r>
            <a:endParaRPr/>
          </a:p>
          <a:p>
            <a:pPr indent="-342900" lvl="0" marL="342900" rtl="0" algn="l">
              <a:spcBef>
                <a:spcPts val="400"/>
              </a:spcBef>
              <a:spcAft>
                <a:spcPts val="0"/>
              </a:spcAft>
              <a:buClr>
                <a:schemeClr val="dk1"/>
              </a:buClr>
              <a:buSzPts val="2000"/>
              <a:buFont typeface="Arial"/>
              <a:buNone/>
            </a:pPr>
            <a:r>
              <a:t/>
            </a:r>
            <a:endParaRPr>
              <a:latin typeface="Arial"/>
              <a:ea typeface="Arial"/>
              <a:cs typeface="Arial"/>
              <a:sym typeface="Arial"/>
            </a:endParaRPr>
          </a:p>
          <a:p>
            <a:pPr indent="-342900" lvl="0" marL="342900" rtl="0" algn="l">
              <a:spcBef>
                <a:spcPts val="400"/>
              </a:spcBef>
              <a:spcAft>
                <a:spcPts val="0"/>
              </a:spcAft>
              <a:buClr>
                <a:schemeClr val="dk1"/>
              </a:buClr>
              <a:buSzPts val="2000"/>
              <a:buFont typeface="Arial"/>
              <a:buNone/>
            </a:pPr>
            <a:r>
              <a:rPr lang="en">
                <a:latin typeface="Arial"/>
                <a:ea typeface="Arial"/>
                <a:cs typeface="Arial"/>
                <a:sym typeface="Arial"/>
              </a:rPr>
              <a:t>	Parsing reads left-to-right and performs any operation on the</a:t>
            </a:r>
            <a:br>
              <a:rPr lang="en">
                <a:latin typeface="Arial"/>
                <a:ea typeface="Arial"/>
                <a:cs typeface="Arial"/>
                <a:sym typeface="Arial"/>
              </a:rPr>
            </a:br>
            <a:r>
              <a:rPr lang="en">
                <a:latin typeface="Arial"/>
                <a:ea typeface="Arial"/>
                <a:cs typeface="Arial"/>
                <a:sym typeface="Arial"/>
              </a:rPr>
              <a:t>last two operands:</a:t>
            </a:r>
            <a:endParaRPr/>
          </a:p>
          <a:p>
            <a:pPr indent="-342900" lvl="0" marL="342900" rtl="0" algn="l">
              <a:spcBef>
                <a:spcPts val="400"/>
              </a:spcBef>
              <a:spcAft>
                <a:spcPts val="0"/>
              </a:spcAft>
              <a:buClr>
                <a:schemeClr val="dk1"/>
              </a:buClr>
              <a:buSzPts val="2000"/>
              <a:buFont typeface="Times New Roman"/>
              <a:buNone/>
            </a:pPr>
            <a:r>
              <a:rPr lang="en">
                <a:latin typeface="Times New Roman"/>
                <a:ea typeface="Times New Roman"/>
                <a:cs typeface="Times New Roman"/>
                <a:sym typeface="Times New Roman"/>
              </a:rPr>
              <a:t>			        </a:t>
            </a:r>
            <a:r>
              <a:rPr lang="en">
                <a:solidFill>
                  <a:srgbClr val="D20000"/>
                </a:solidFill>
                <a:latin typeface="Times New Roman"/>
                <a:ea typeface="Times New Roman"/>
                <a:cs typeface="Times New Roman"/>
                <a:sym typeface="Times New Roman"/>
              </a:rPr>
              <a:t>3  4  +</a:t>
            </a:r>
            <a:r>
              <a:rPr lang="en">
                <a:latin typeface="Times New Roman"/>
                <a:ea typeface="Times New Roman"/>
                <a:cs typeface="Times New Roman"/>
                <a:sym typeface="Times New Roman"/>
              </a:rPr>
              <a:t>  5  ×  6  –</a:t>
            </a:r>
            <a:endParaRPr/>
          </a:p>
          <a:p>
            <a:pPr indent="-342900" lvl="0" marL="342900" rtl="0" algn="l">
              <a:spcBef>
                <a:spcPts val="400"/>
              </a:spcBef>
              <a:spcAft>
                <a:spcPts val="0"/>
              </a:spcAft>
              <a:buClr>
                <a:schemeClr val="dk1"/>
              </a:buClr>
              <a:buSzPts val="2000"/>
              <a:buFont typeface="Times New Roman"/>
              <a:buNone/>
            </a:pPr>
            <a:r>
              <a:rPr lang="en">
                <a:latin typeface="Times New Roman"/>
                <a:ea typeface="Times New Roman"/>
                <a:cs typeface="Times New Roman"/>
                <a:sym typeface="Times New Roman"/>
              </a:rPr>
              <a:t>			            </a:t>
            </a:r>
            <a:r>
              <a:rPr lang="en">
                <a:solidFill>
                  <a:srgbClr val="D20000"/>
                </a:solidFill>
                <a:latin typeface="Times New Roman"/>
                <a:ea typeface="Times New Roman"/>
                <a:cs typeface="Times New Roman"/>
                <a:sym typeface="Times New Roman"/>
              </a:rPr>
              <a:t>7      5  ×</a:t>
            </a:r>
            <a:r>
              <a:rPr lang="en">
                <a:latin typeface="Times New Roman"/>
                <a:ea typeface="Times New Roman"/>
                <a:cs typeface="Times New Roman"/>
                <a:sym typeface="Times New Roman"/>
              </a:rPr>
              <a:t>  6  –</a:t>
            </a:r>
            <a:endParaRPr/>
          </a:p>
          <a:p>
            <a:pPr indent="-342900" lvl="0" marL="342900" rtl="0" algn="l">
              <a:spcBef>
                <a:spcPts val="400"/>
              </a:spcBef>
              <a:spcAft>
                <a:spcPts val="0"/>
              </a:spcAft>
              <a:buClr>
                <a:schemeClr val="dk1"/>
              </a:buClr>
              <a:buSzPts val="2000"/>
              <a:buFont typeface="Times New Roman"/>
              <a:buNone/>
            </a:pPr>
            <a:r>
              <a:rPr lang="en">
                <a:latin typeface="Times New Roman"/>
                <a:ea typeface="Times New Roman"/>
                <a:cs typeface="Times New Roman"/>
                <a:sym typeface="Times New Roman"/>
              </a:rPr>
              <a:t>			                  </a:t>
            </a:r>
            <a:r>
              <a:rPr lang="en">
                <a:solidFill>
                  <a:srgbClr val="D20000"/>
                </a:solidFill>
                <a:latin typeface="Times New Roman"/>
                <a:ea typeface="Times New Roman"/>
                <a:cs typeface="Times New Roman"/>
                <a:sym typeface="Times New Roman"/>
              </a:rPr>
              <a:t>35      6  –</a:t>
            </a:r>
            <a:endParaRPr/>
          </a:p>
          <a:p>
            <a:pPr indent="-342900" lvl="0" marL="342900" rtl="0" algn="l">
              <a:spcBef>
                <a:spcPts val="400"/>
              </a:spcBef>
              <a:spcAft>
                <a:spcPts val="0"/>
              </a:spcAft>
              <a:buClr>
                <a:schemeClr val="dk1"/>
              </a:buClr>
              <a:buSzPts val="2000"/>
              <a:buFont typeface="Times New Roman"/>
              <a:buNone/>
            </a:pPr>
            <a:r>
              <a:rPr lang="en">
                <a:latin typeface="Times New Roman"/>
                <a:ea typeface="Times New Roman"/>
                <a:cs typeface="Times New Roman"/>
                <a:sym typeface="Times New Roman"/>
              </a:rPr>
              <a:t>			                          29</a:t>
            </a:r>
            <a:endParaRPr/>
          </a:p>
        </p:txBody>
      </p:sp>
      <p:sp>
        <p:nvSpPr>
          <p:cNvPr id="532" name="Google Shape;532;p68"/>
          <p:cNvSpPr txBox="1"/>
          <p:nvPr/>
        </p:nvSpPr>
        <p:spPr>
          <a:xfrm>
            <a:off x="179388" y="567333"/>
            <a:ext cx="890587" cy="276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3.2.5.4</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69"/>
          <p:cNvSpPr txBox="1"/>
          <p:nvPr>
            <p:ph type="title"/>
          </p:nvPr>
        </p:nvSpPr>
        <p:spPr>
          <a:xfrm>
            <a:off x="457200" y="154484"/>
            <a:ext cx="8229600" cy="642938"/>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
                <a:latin typeface="Arial"/>
                <a:ea typeface="Arial"/>
                <a:cs typeface="Arial"/>
                <a:sym typeface="Arial"/>
              </a:rPr>
              <a:t>Reverse-Polish Notation</a:t>
            </a:r>
            <a:endParaRPr/>
          </a:p>
        </p:txBody>
      </p:sp>
      <p:sp>
        <p:nvSpPr>
          <p:cNvPr id="539" name="Google Shape;539;p69"/>
          <p:cNvSpPr txBox="1"/>
          <p:nvPr>
            <p:ph idx="1" type="body"/>
          </p:nvPr>
        </p:nvSpPr>
        <p:spPr>
          <a:xfrm>
            <a:off x="457200" y="900113"/>
            <a:ext cx="8229600" cy="2545854"/>
          </a:xfrm>
          <a:prstGeom prst="rect">
            <a:avLst/>
          </a:prstGeom>
          <a:noFill/>
          <a:ln>
            <a:noFill/>
          </a:ln>
        </p:spPr>
        <p:txBody>
          <a:bodyPr anchorCtr="0" anchor="t" bIns="45700" lIns="91425" spcFirstLastPara="1" rIns="91425" wrap="square" tIns="45700">
            <a:normAutofit lnSpcReduction="20000"/>
          </a:bodyPr>
          <a:lstStyle/>
          <a:p>
            <a:pPr indent="-342900" lvl="0" marL="342900" rtl="0" algn="l">
              <a:spcBef>
                <a:spcPts val="0"/>
              </a:spcBef>
              <a:spcAft>
                <a:spcPts val="0"/>
              </a:spcAft>
              <a:buClr>
                <a:schemeClr val="dk1"/>
              </a:buClr>
              <a:buSzPts val="2000"/>
              <a:buFont typeface="Arial"/>
              <a:buNone/>
            </a:pPr>
            <a:r>
              <a:rPr lang="en">
                <a:latin typeface="Arial"/>
                <a:ea typeface="Arial"/>
                <a:cs typeface="Arial"/>
                <a:sym typeface="Arial"/>
              </a:rPr>
              <a:t>	This is called </a:t>
            </a:r>
            <a:r>
              <a:rPr i="1" lang="en">
                <a:latin typeface="Arial"/>
                <a:ea typeface="Arial"/>
                <a:cs typeface="Arial"/>
                <a:sym typeface="Arial"/>
              </a:rPr>
              <a:t>reverse-Polish</a:t>
            </a:r>
            <a:r>
              <a:rPr lang="en">
                <a:latin typeface="Arial"/>
                <a:ea typeface="Arial"/>
                <a:cs typeface="Arial"/>
                <a:sym typeface="Arial"/>
              </a:rPr>
              <a:t> notation after the mathematician Jan Łukasiewicz</a:t>
            </a:r>
            <a:endParaRPr>
              <a:latin typeface="Arial"/>
              <a:ea typeface="Arial"/>
              <a:cs typeface="Arial"/>
              <a:sym typeface="Arial"/>
            </a:endParaRPr>
          </a:p>
          <a:p>
            <a:pPr indent="-285750" lvl="1" marL="742950" rtl="0" algn="l">
              <a:spcBef>
                <a:spcPts val="360"/>
              </a:spcBef>
              <a:spcAft>
                <a:spcPts val="0"/>
              </a:spcAft>
              <a:buClr>
                <a:schemeClr val="dk1"/>
              </a:buClr>
              <a:buSzPts val="1800"/>
              <a:buChar char="○"/>
            </a:pPr>
            <a:r>
              <a:rPr lang="en">
                <a:latin typeface="Arial"/>
                <a:ea typeface="Arial"/>
                <a:cs typeface="Arial"/>
                <a:sym typeface="Arial"/>
              </a:rPr>
              <a:t>As you will see this forms the basis</a:t>
            </a:r>
            <a:br>
              <a:rPr lang="en">
                <a:latin typeface="Arial"/>
                <a:ea typeface="Arial"/>
                <a:cs typeface="Arial"/>
                <a:sym typeface="Arial"/>
              </a:rPr>
            </a:br>
            <a:r>
              <a:rPr lang="en">
                <a:latin typeface="Arial"/>
                <a:ea typeface="Arial"/>
                <a:cs typeface="Arial"/>
                <a:sym typeface="Arial"/>
              </a:rPr>
              <a:t>of the recursive stack used on all processors</a:t>
            </a:r>
            <a:endParaRPr/>
          </a:p>
          <a:p>
            <a:pPr indent="-171450" lvl="1" marL="742950" rtl="0" algn="l">
              <a:spcBef>
                <a:spcPts val="360"/>
              </a:spcBef>
              <a:spcAft>
                <a:spcPts val="0"/>
              </a:spcAft>
              <a:buClr>
                <a:schemeClr val="dk1"/>
              </a:buClr>
              <a:buSzPts val="1800"/>
              <a:buNone/>
            </a:pPr>
            <a:r>
              <a:t/>
            </a:r>
            <a:endParaRPr>
              <a:latin typeface="Arial"/>
              <a:ea typeface="Arial"/>
              <a:cs typeface="Arial"/>
              <a:sym typeface="Arial"/>
            </a:endParaRPr>
          </a:p>
          <a:p>
            <a:pPr indent="-342900" lvl="0" marL="342900" rtl="0" algn="l">
              <a:spcBef>
                <a:spcPts val="400"/>
              </a:spcBef>
              <a:spcAft>
                <a:spcPts val="0"/>
              </a:spcAft>
              <a:buClr>
                <a:schemeClr val="dk1"/>
              </a:buClr>
              <a:buSzPts val="2000"/>
              <a:buFont typeface="Arial"/>
              <a:buNone/>
            </a:pPr>
            <a:r>
              <a:rPr lang="en">
                <a:latin typeface="Arial"/>
                <a:ea typeface="Arial"/>
                <a:cs typeface="Arial"/>
                <a:sym typeface="Arial"/>
              </a:rPr>
              <a:t>	He also made significant contributions to</a:t>
            </a:r>
            <a:br>
              <a:rPr lang="en">
                <a:latin typeface="Arial"/>
                <a:ea typeface="Arial"/>
                <a:cs typeface="Arial"/>
                <a:sym typeface="Arial"/>
              </a:rPr>
            </a:br>
            <a:r>
              <a:rPr lang="en">
                <a:latin typeface="Arial"/>
                <a:ea typeface="Arial"/>
                <a:cs typeface="Arial"/>
                <a:sym typeface="Arial"/>
              </a:rPr>
              <a:t>logic and other fields</a:t>
            </a:r>
            <a:endParaRPr/>
          </a:p>
          <a:p>
            <a:pPr indent="-285750" lvl="1" marL="742950" rtl="0" algn="l">
              <a:spcBef>
                <a:spcPts val="360"/>
              </a:spcBef>
              <a:spcAft>
                <a:spcPts val="0"/>
              </a:spcAft>
              <a:buClr>
                <a:schemeClr val="dk1"/>
              </a:buClr>
              <a:buSzPts val="1800"/>
              <a:buChar char="○"/>
            </a:pPr>
            <a:r>
              <a:rPr lang="en">
                <a:latin typeface="Arial"/>
                <a:ea typeface="Arial"/>
                <a:cs typeface="Arial"/>
                <a:sym typeface="Arial"/>
              </a:rPr>
              <a:t>Including humour…	</a:t>
            </a:r>
            <a:endParaRPr/>
          </a:p>
        </p:txBody>
      </p:sp>
      <p:pic>
        <p:nvPicPr>
          <p:cNvPr id="540" name="Google Shape;540;p69"/>
          <p:cNvPicPr preferRelativeResize="0"/>
          <p:nvPr/>
        </p:nvPicPr>
        <p:blipFill rotWithShape="1">
          <a:blip r:embed="rId3">
            <a:alphaModFix/>
          </a:blip>
          <a:srcRect b="0" l="0" r="0" t="0"/>
          <a:stretch/>
        </p:blipFill>
        <p:spPr>
          <a:xfrm>
            <a:off x="6362700" y="1707356"/>
            <a:ext cx="1897856" cy="2725341"/>
          </a:xfrm>
          <a:prstGeom prst="rect">
            <a:avLst/>
          </a:prstGeom>
          <a:noFill/>
          <a:ln>
            <a:noFill/>
          </a:ln>
        </p:spPr>
      </p:pic>
      <p:sp>
        <p:nvSpPr>
          <p:cNvPr id="541" name="Google Shape;541;p69"/>
          <p:cNvSpPr/>
          <p:nvPr/>
        </p:nvSpPr>
        <p:spPr>
          <a:xfrm>
            <a:off x="6300788" y="4407694"/>
            <a:ext cx="2619375" cy="23098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400">
                <a:solidFill>
                  <a:srgbClr val="7F7F7F"/>
                </a:solidFill>
                <a:latin typeface="Arial"/>
                <a:ea typeface="Arial"/>
                <a:cs typeface="Arial"/>
                <a:sym typeface="Arial"/>
              </a:rPr>
              <a:t>http://www.audiovis.nac.gov.pl/</a:t>
            </a:r>
            <a:endParaRPr/>
          </a:p>
        </p:txBody>
      </p:sp>
      <p:pic>
        <p:nvPicPr>
          <p:cNvPr id="542" name="Google Shape;542;p69"/>
          <p:cNvPicPr preferRelativeResize="0"/>
          <p:nvPr/>
        </p:nvPicPr>
        <p:blipFill rotWithShape="1">
          <a:blip r:embed="rId4">
            <a:alphaModFix/>
          </a:blip>
          <a:srcRect b="0" l="0" r="0" t="0"/>
          <a:stretch/>
        </p:blipFill>
        <p:spPr>
          <a:xfrm>
            <a:off x="3779838" y="3205163"/>
            <a:ext cx="1512094" cy="1423988"/>
          </a:xfrm>
          <a:prstGeom prst="rect">
            <a:avLst/>
          </a:prstGeom>
          <a:noFill/>
          <a:ln>
            <a:noFill/>
          </a:ln>
        </p:spPr>
      </p:pic>
      <p:sp>
        <p:nvSpPr>
          <p:cNvPr id="543" name="Google Shape;543;p69"/>
          <p:cNvSpPr/>
          <p:nvPr/>
        </p:nvSpPr>
        <p:spPr>
          <a:xfrm>
            <a:off x="4081463" y="4608910"/>
            <a:ext cx="1785937" cy="23098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400">
                <a:solidFill>
                  <a:srgbClr val="7F7F7F"/>
                </a:solidFill>
                <a:latin typeface="Arial"/>
                <a:ea typeface="Arial"/>
                <a:cs typeface="Arial"/>
                <a:sym typeface="Arial"/>
              </a:rPr>
              <a:t>http://xkcd.com/645/</a:t>
            </a:r>
            <a:endParaRPr/>
          </a:p>
        </p:txBody>
      </p:sp>
      <p:sp>
        <p:nvSpPr>
          <p:cNvPr id="544" name="Google Shape;544;p69"/>
          <p:cNvSpPr txBox="1"/>
          <p:nvPr/>
        </p:nvSpPr>
        <p:spPr>
          <a:xfrm>
            <a:off x="179388" y="567333"/>
            <a:ext cx="890587" cy="276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3.2.5.4</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70"/>
          <p:cNvSpPr txBox="1"/>
          <p:nvPr>
            <p:ph type="title"/>
          </p:nvPr>
        </p:nvSpPr>
        <p:spPr>
          <a:xfrm>
            <a:off x="457200" y="154484"/>
            <a:ext cx="8229600" cy="642938"/>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
                <a:latin typeface="Arial"/>
                <a:ea typeface="Arial"/>
                <a:cs typeface="Arial"/>
                <a:sym typeface="Arial"/>
              </a:rPr>
              <a:t>Reverse-Polish Notation</a:t>
            </a:r>
            <a:endParaRPr/>
          </a:p>
        </p:txBody>
      </p:sp>
      <p:sp>
        <p:nvSpPr>
          <p:cNvPr id="551" name="Google Shape;551;p70"/>
          <p:cNvSpPr txBox="1"/>
          <p:nvPr>
            <p:ph idx="1" type="body"/>
          </p:nvPr>
        </p:nvSpPr>
        <p:spPr>
          <a:xfrm>
            <a:off x="457200" y="900113"/>
            <a:ext cx="8229600" cy="2545854"/>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Font typeface="Arial"/>
              <a:buNone/>
            </a:pPr>
            <a:r>
              <a:rPr lang="en">
                <a:latin typeface="Arial"/>
                <a:ea typeface="Arial"/>
                <a:cs typeface="Arial"/>
                <a:sym typeface="Arial"/>
              </a:rPr>
              <a:t>	Other examples:</a:t>
            </a:r>
            <a:endParaRPr/>
          </a:p>
          <a:p>
            <a:pPr indent="-342900" lvl="0" marL="342900" rtl="0" algn="l">
              <a:spcBef>
                <a:spcPts val="560"/>
              </a:spcBef>
              <a:spcAft>
                <a:spcPts val="0"/>
              </a:spcAft>
              <a:buClr>
                <a:schemeClr val="dk1"/>
              </a:buClr>
              <a:buSzPts val="2800"/>
              <a:buFont typeface="Times New Roman"/>
              <a:buNone/>
            </a:pPr>
            <a:r>
              <a:rPr lang="en" sz="2800">
                <a:latin typeface="Times New Roman"/>
                <a:ea typeface="Times New Roman"/>
                <a:cs typeface="Times New Roman"/>
                <a:sym typeface="Times New Roman"/>
              </a:rPr>
              <a:t>			        3</a:t>
            </a:r>
            <a:r>
              <a:rPr lang="en" sz="2800">
                <a:solidFill>
                  <a:srgbClr val="D20000"/>
                </a:solidFill>
                <a:latin typeface="Times New Roman"/>
                <a:ea typeface="Times New Roman"/>
                <a:cs typeface="Times New Roman"/>
                <a:sym typeface="Times New Roman"/>
              </a:rPr>
              <a:t>  4  5  ×</a:t>
            </a:r>
            <a:r>
              <a:rPr lang="en" sz="2800">
                <a:latin typeface="Times New Roman"/>
                <a:ea typeface="Times New Roman"/>
                <a:cs typeface="Times New Roman"/>
                <a:sym typeface="Times New Roman"/>
              </a:rPr>
              <a:t>  +  6  –</a:t>
            </a:r>
            <a:endParaRPr/>
          </a:p>
          <a:p>
            <a:pPr indent="-342900" lvl="0" marL="342900" rtl="0" algn="l">
              <a:spcBef>
                <a:spcPts val="560"/>
              </a:spcBef>
              <a:spcAft>
                <a:spcPts val="0"/>
              </a:spcAft>
              <a:buClr>
                <a:schemeClr val="dk1"/>
              </a:buClr>
              <a:buSzPts val="2800"/>
              <a:buFont typeface="Times New Roman"/>
              <a:buNone/>
            </a:pPr>
            <a:r>
              <a:rPr lang="en" sz="2800">
                <a:latin typeface="Times New Roman"/>
                <a:ea typeface="Times New Roman"/>
                <a:cs typeface="Times New Roman"/>
                <a:sym typeface="Times New Roman"/>
              </a:rPr>
              <a:t>			        </a:t>
            </a:r>
            <a:r>
              <a:rPr lang="en" sz="2800">
                <a:solidFill>
                  <a:srgbClr val="D20000"/>
                </a:solidFill>
                <a:latin typeface="Times New Roman"/>
                <a:ea typeface="Times New Roman"/>
                <a:cs typeface="Times New Roman"/>
                <a:sym typeface="Times New Roman"/>
              </a:rPr>
              <a:t>3    20      +</a:t>
            </a:r>
            <a:r>
              <a:rPr lang="en" sz="2800">
                <a:latin typeface="Times New Roman"/>
                <a:ea typeface="Times New Roman"/>
                <a:cs typeface="Times New Roman"/>
                <a:sym typeface="Times New Roman"/>
              </a:rPr>
              <a:t>  6  –</a:t>
            </a:r>
            <a:endParaRPr/>
          </a:p>
          <a:p>
            <a:pPr indent="-342900" lvl="0" marL="342900" rtl="0" algn="l">
              <a:spcBef>
                <a:spcPts val="560"/>
              </a:spcBef>
              <a:spcAft>
                <a:spcPts val="0"/>
              </a:spcAft>
              <a:buClr>
                <a:schemeClr val="dk1"/>
              </a:buClr>
              <a:buSzPts val="2800"/>
              <a:buFont typeface="Times New Roman"/>
              <a:buNone/>
            </a:pPr>
            <a:r>
              <a:rPr lang="en" sz="2800">
                <a:latin typeface="Times New Roman"/>
                <a:ea typeface="Times New Roman"/>
                <a:cs typeface="Times New Roman"/>
                <a:sym typeface="Times New Roman"/>
              </a:rPr>
              <a:t>			              </a:t>
            </a:r>
            <a:r>
              <a:rPr lang="en" sz="2800">
                <a:solidFill>
                  <a:srgbClr val="D20000"/>
                </a:solidFill>
                <a:latin typeface="Times New Roman"/>
                <a:ea typeface="Times New Roman"/>
                <a:cs typeface="Times New Roman"/>
                <a:sym typeface="Times New Roman"/>
              </a:rPr>
              <a:t>23          6  –</a:t>
            </a:r>
            <a:endParaRPr/>
          </a:p>
          <a:p>
            <a:pPr indent="-342900" lvl="0" marL="342900" rtl="0" algn="l">
              <a:spcBef>
                <a:spcPts val="560"/>
              </a:spcBef>
              <a:spcAft>
                <a:spcPts val="0"/>
              </a:spcAft>
              <a:buClr>
                <a:schemeClr val="dk1"/>
              </a:buClr>
              <a:buSzPts val="2800"/>
              <a:buFont typeface="Times New Roman"/>
              <a:buNone/>
            </a:pPr>
            <a:r>
              <a:rPr lang="en" sz="2800">
                <a:latin typeface="Times New Roman"/>
                <a:ea typeface="Times New Roman"/>
                <a:cs typeface="Times New Roman"/>
                <a:sym typeface="Times New Roman"/>
              </a:rPr>
              <a:t>			                          17</a:t>
            </a:r>
            <a:endParaRPr/>
          </a:p>
          <a:p>
            <a:pPr indent="-342900" lvl="0" marL="342900" rtl="0" algn="l">
              <a:spcBef>
                <a:spcPts val="560"/>
              </a:spcBef>
              <a:spcAft>
                <a:spcPts val="0"/>
              </a:spcAft>
              <a:buClr>
                <a:schemeClr val="dk1"/>
              </a:buClr>
              <a:buSzPts val="2800"/>
              <a:buFont typeface="Times New Roman"/>
              <a:buNone/>
            </a:pPr>
            <a:r>
              <a:rPr lang="en" sz="2800">
                <a:latin typeface="Times New Roman"/>
                <a:ea typeface="Times New Roman"/>
                <a:cs typeface="Times New Roman"/>
                <a:sym typeface="Times New Roman"/>
              </a:rPr>
              <a:t>			        3</a:t>
            </a:r>
            <a:r>
              <a:rPr lang="en" sz="2800">
                <a:solidFill>
                  <a:srgbClr val="D20000"/>
                </a:solidFill>
                <a:latin typeface="Times New Roman"/>
                <a:ea typeface="Times New Roman"/>
                <a:cs typeface="Times New Roman"/>
                <a:sym typeface="Times New Roman"/>
              </a:rPr>
              <a:t>  </a:t>
            </a:r>
            <a:r>
              <a:rPr lang="en" sz="2800">
                <a:latin typeface="Times New Roman"/>
                <a:ea typeface="Times New Roman"/>
                <a:cs typeface="Times New Roman"/>
                <a:sym typeface="Times New Roman"/>
              </a:rPr>
              <a:t>4  </a:t>
            </a:r>
            <a:r>
              <a:rPr lang="en" sz="2800">
                <a:solidFill>
                  <a:srgbClr val="D20000"/>
                </a:solidFill>
                <a:latin typeface="Times New Roman"/>
                <a:ea typeface="Times New Roman"/>
                <a:cs typeface="Times New Roman"/>
                <a:sym typeface="Times New Roman"/>
              </a:rPr>
              <a:t>5  6  –  </a:t>
            </a:r>
            <a:r>
              <a:rPr lang="en" sz="2800">
                <a:latin typeface="Times New Roman"/>
                <a:ea typeface="Times New Roman"/>
                <a:cs typeface="Times New Roman"/>
                <a:sym typeface="Times New Roman"/>
              </a:rPr>
              <a:t>×  +</a:t>
            </a:r>
            <a:endParaRPr/>
          </a:p>
          <a:p>
            <a:pPr indent="-342900" lvl="0" marL="342900" rtl="0" algn="l">
              <a:spcBef>
                <a:spcPts val="560"/>
              </a:spcBef>
              <a:spcAft>
                <a:spcPts val="0"/>
              </a:spcAft>
              <a:buClr>
                <a:schemeClr val="dk1"/>
              </a:buClr>
              <a:buSzPts val="2800"/>
              <a:buFont typeface="Times New Roman"/>
              <a:buNone/>
            </a:pPr>
            <a:r>
              <a:rPr lang="en" sz="2800">
                <a:latin typeface="Times New Roman"/>
                <a:ea typeface="Times New Roman"/>
                <a:cs typeface="Times New Roman"/>
                <a:sym typeface="Times New Roman"/>
              </a:rPr>
              <a:t>			        3  4    </a:t>
            </a:r>
            <a:r>
              <a:rPr lang="en" sz="2800">
                <a:solidFill>
                  <a:srgbClr val="D20000"/>
                </a:solidFill>
                <a:latin typeface="Times New Roman"/>
                <a:ea typeface="Times New Roman"/>
                <a:cs typeface="Times New Roman"/>
                <a:sym typeface="Times New Roman"/>
              </a:rPr>
              <a:t>–1</a:t>
            </a:r>
            <a:r>
              <a:rPr lang="en" sz="2800">
                <a:latin typeface="Times New Roman"/>
                <a:ea typeface="Times New Roman"/>
                <a:cs typeface="Times New Roman"/>
                <a:sym typeface="Times New Roman"/>
              </a:rPr>
              <a:t> </a:t>
            </a:r>
            <a:r>
              <a:rPr lang="en" sz="2800">
                <a:solidFill>
                  <a:srgbClr val="D20000"/>
                </a:solidFill>
                <a:latin typeface="Times New Roman"/>
                <a:ea typeface="Times New Roman"/>
                <a:cs typeface="Times New Roman"/>
                <a:sym typeface="Times New Roman"/>
              </a:rPr>
              <a:t>     </a:t>
            </a:r>
            <a:r>
              <a:rPr lang="en" sz="2800">
                <a:latin typeface="Times New Roman"/>
                <a:ea typeface="Times New Roman"/>
                <a:cs typeface="Times New Roman"/>
                <a:sym typeface="Times New Roman"/>
              </a:rPr>
              <a:t>×  +</a:t>
            </a:r>
            <a:endParaRPr/>
          </a:p>
          <a:p>
            <a:pPr indent="-342900" lvl="0" marL="342900" rtl="0" algn="l">
              <a:spcBef>
                <a:spcPts val="560"/>
              </a:spcBef>
              <a:spcAft>
                <a:spcPts val="0"/>
              </a:spcAft>
              <a:buClr>
                <a:schemeClr val="dk1"/>
              </a:buClr>
              <a:buSzPts val="2800"/>
              <a:buFont typeface="Times New Roman"/>
              <a:buNone/>
            </a:pPr>
            <a:r>
              <a:rPr lang="en" sz="2800">
                <a:latin typeface="Times New Roman"/>
                <a:ea typeface="Times New Roman"/>
                <a:cs typeface="Times New Roman"/>
                <a:sym typeface="Times New Roman"/>
              </a:rPr>
              <a:t>			        </a:t>
            </a:r>
            <a:r>
              <a:rPr lang="en" sz="2800">
                <a:solidFill>
                  <a:srgbClr val="D20000"/>
                </a:solidFill>
                <a:latin typeface="Times New Roman"/>
                <a:ea typeface="Times New Roman"/>
                <a:cs typeface="Times New Roman"/>
                <a:sym typeface="Times New Roman"/>
              </a:rPr>
              <a:t>3</a:t>
            </a:r>
            <a:r>
              <a:rPr lang="en" sz="2800">
                <a:latin typeface="Times New Roman"/>
                <a:ea typeface="Times New Roman"/>
                <a:cs typeface="Times New Roman"/>
                <a:sym typeface="Times New Roman"/>
              </a:rPr>
              <a:t>    </a:t>
            </a:r>
            <a:r>
              <a:rPr lang="en" sz="2800">
                <a:solidFill>
                  <a:srgbClr val="D20000"/>
                </a:solidFill>
                <a:latin typeface="Times New Roman"/>
                <a:ea typeface="Times New Roman"/>
                <a:cs typeface="Times New Roman"/>
                <a:sym typeface="Times New Roman"/>
              </a:rPr>
              <a:t>    –4          + </a:t>
            </a:r>
            <a:endParaRPr/>
          </a:p>
          <a:p>
            <a:pPr indent="-342900" lvl="0" marL="342900" rtl="0" algn="l">
              <a:spcBef>
                <a:spcPts val="560"/>
              </a:spcBef>
              <a:spcAft>
                <a:spcPts val="0"/>
              </a:spcAft>
              <a:buClr>
                <a:schemeClr val="dk1"/>
              </a:buClr>
              <a:buSzPts val="2800"/>
              <a:buFont typeface="Times New Roman"/>
              <a:buNone/>
            </a:pPr>
            <a:r>
              <a:rPr lang="en" sz="2800">
                <a:latin typeface="Times New Roman"/>
                <a:ea typeface="Times New Roman"/>
                <a:cs typeface="Times New Roman"/>
                <a:sym typeface="Times New Roman"/>
              </a:rPr>
              <a:t>			                  –1</a:t>
            </a:r>
            <a:endParaRPr/>
          </a:p>
        </p:txBody>
      </p:sp>
      <p:sp>
        <p:nvSpPr>
          <p:cNvPr id="552" name="Google Shape;552;p70"/>
          <p:cNvSpPr txBox="1"/>
          <p:nvPr/>
        </p:nvSpPr>
        <p:spPr>
          <a:xfrm>
            <a:off x="179388" y="567333"/>
            <a:ext cx="890587" cy="276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3.2.5.4</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71"/>
          <p:cNvSpPr txBox="1"/>
          <p:nvPr>
            <p:ph type="title"/>
          </p:nvPr>
        </p:nvSpPr>
        <p:spPr>
          <a:xfrm>
            <a:off x="457200" y="154484"/>
            <a:ext cx="8229600" cy="642938"/>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
                <a:latin typeface="Arial"/>
                <a:ea typeface="Arial"/>
                <a:cs typeface="Arial"/>
                <a:sym typeface="Arial"/>
              </a:rPr>
              <a:t>Reverse-Polish Notation</a:t>
            </a:r>
            <a:endParaRPr/>
          </a:p>
        </p:txBody>
      </p:sp>
      <p:sp>
        <p:nvSpPr>
          <p:cNvPr id="559" name="Google Shape;559;p71"/>
          <p:cNvSpPr txBox="1"/>
          <p:nvPr>
            <p:ph idx="1" type="body"/>
          </p:nvPr>
        </p:nvSpPr>
        <p:spPr>
          <a:xfrm>
            <a:off x="457200" y="900113"/>
            <a:ext cx="8229600" cy="2545854"/>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Font typeface="Arial"/>
              <a:buNone/>
            </a:pPr>
            <a:r>
              <a:rPr lang="en">
                <a:latin typeface="Arial"/>
                <a:ea typeface="Arial"/>
                <a:cs typeface="Arial"/>
                <a:sym typeface="Arial"/>
              </a:rPr>
              <a:t>	Benefits:</a:t>
            </a:r>
            <a:endParaRPr/>
          </a:p>
          <a:p>
            <a:pPr indent="-285750" lvl="1" marL="742950" rtl="0" algn="l">
              <a:spcBef>
                <a:spcPts val="360"/>
              </a:spcBef>
              <a:spcAft>
                <a:spcPts val="0"/>
              </a:spcAft>
              <a:buClr>
                <a:schemeClr val="dk1"/>
              </a:buClr>
              <a:buSzPts val="1800"/>
              <a:buChar char="○"/>
            </a:pPr>
            <a:r>
              <a:rPr lang="en">
                <a:latin typeface="Arial"/>
                <a:ea typeface="Arial"/>
                <a:cs typeface="Arial"/>
                <a:sym typeface="Arial"/>
              </a:rPr>
              <a:t>No ambiguity and no brackets are required</a:t>
            </a:r>
            <a:endParaRPr/>
          </a:p>
          <a:p>
            <a:pPr indent="-285750" lvl="1" marL="742950" rtl="0" algn="l">
              <a:spcBef>
                <a:spcPts val="360"/>
              </a:spcBef>
              <a:spcAft>
                <a:spcPts val="0"/>
              </a:spcAft>
              <a:buClr>
                <a:schemeClr val="dk1"/>
              </a:buClr>
              <a:buSzPts val="1800"/>
              <a:buChar char="○"/>
            </a:pPr>
            <a:r>
              <a:rPr lang="en">
                <a:latin typeface="Arial"/>
                <a:ea typeface="Arial"/>
                <a:cs typeface="Arial"/>
                <a:sym typeface="Arial"/>
              </a:rPr>
              <a:t>It is the same process used by a computer to perform computations:</a:t>
            </a:r>
            <a:endParaRPr/>
          </a:p>
          <a:p>
            <a:pPr indent="-228600" lvl="2" marL="1143000" rtl="0" algn="l">
              <a:spcBef>
                <a:spcPts val="320"/>
              </a:spcBef>
              <a:spcAft>
                <a:spcPts val="0"/>
              </a:spcAft>
              <a:buClr>
                <a:schemeClr val="dk1"/>
              </a:buClr>
              <a:buSzPts val="1600"/>
              <a:buChar char="■"/>
            </a:pPr>
            <a:r>
              <a:rPr lang="en">
                <a:latin typeface="Arial"/>
                <a:ea typeface="Arial"/>
                <a:cs typeface="Arial"/>
                <a:sym typeface="Arial"/>
              </a:rPr>
              <a:t>operands must be loaded into registers before operations can be performed on them</a:t>
            </a:r>
            <a:endParaRPr/>
          </a:p>
          <a:p>
            <a:pPr indent="-285750" lvl="1" marL="742950" rtl="0" algn="l">
              <a:spcBef>
                <a:spcPts val="360"/>
              </a:spcBef>
              <a:spcAft>
                <a:spcPts val="0"/>
              </a:spcAft>
              <a:buClr>
                <a:schemeClr val="dk1"/>
              </a:buClr>
              <a:buSzPts val="1800"/>
              <a:buChar char="○"/>
            </a:pPr>
            <a:r>
              <a:rPr lang="en">
                <a:latin typeface="Arial"/>
                <a:ea typeface="Arial"/>
                <a:cs typeface="Arial"/>
                <a:sym typeface="Arial"/>
              </a:rPr>
              <a:t>Reverse-Polish can be processed using stacks</a:t>
            </a:r>
            <a:endParaRPr/>
          </a:p>
        </p:txBody>
      </p:sp>
      <p:sp>
        <p:nvSpPr>
          <p:cNvPr id="560" name="Google Shape;560;p71"/>
          <p:cNvSpPr txBox="1"/>
          <p:nvPr/>
        </p:nvSpPr>
        <p:spPr>
          <a:xfrm>
            <a:off x="179388" y="567333"/>
            <a:ext cx="890587" cy="276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3.2.5.4</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72"/>
          <p:cNvSpPr txBox="1"/>
          <p:nvPr>
            <p:ph type="title"/>
          </p:nvPr>
        </p:nvSpPr>
        <p:spPr>
          <a:xfrm>
            <a:off x="457200" y="154484"/>
            <a:ext cx="8229600" cy="642938"/>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
                <a:latin typeface="Arial"/>
                <a:ea typeface="Arial"/>
                <a:cs typeface="Arial"/>
                <a:sym typeface="Arial"/>
              </a:rPr>
              <a:t>Reverse-Polish Notation</a:t>
            </a:r>
            <a:endParaRPr/>
          </a:p>
        </p:txBody>
      </p:sp>
      <p:sp>
        <p:nvSpPr>
          <p:cNvPr id="567" name="Google Shape;567;p72"/>
          <p:cNvSpPr txBox="1"/>
          <p:nvPr>
            <p:ph idx="1" type="body"/>
          </p:nvPr>
        </p:nvSpPr>
        <p:spPr>
          <a:xfrm>
            <a:off x="457200" y="900113"/>
            <a:ext cx="8229600" cy="2545854"/>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Font typeface="Arial"/>
              <a:buNone/>
            </a:pPr>
            <a:r>
              <a:rPr lang="en">
                <a:latin typeface="Arial"/>
                <a:ea typeface="Arial"/>
                <a:cs typeface="Arial"/>
                <a:sym typeface="Arial"/>
              </a:rPr>
              <a:t>	Evaluate the following reverse-Polish expression using a stack: </a:t>
            </a:r>
            <a:endParaRPr/>
          </a:p>
          <a:p>
            <a:pPr indent="-342900" lvl="0" marL="342900" rtl="0" algn="l">
              <a:spcBef>
                <a:spcPts val="560"/>
              </a:spcBef>
              <a:spcAft>
                <a:spcPts val="0"/>
              </a:spcAft>
              <a:buClr>
                <a:schemeClr val="dk1"/>
              </a:buClr>
              <a:buSzPts val="2000"/>
              <a:buFont typeface="Arial"/>
              <a:buNone/>
            </a:pPr>
            <a:r>
              <a:rPr lang="en">
                <a:latin typeface="Arial"/>
                <a:ea typeface="Arial"/>
                <a:cs typeface="Arial"/>
                <a:sym typeface="Arial"/>
              </a:rPr>
              <a:t>		 </a:t>
            </a:r>
            <a:r>
              <a:rPr lang="en" sz="2800">
                <a:latin typeface="Times New Roman"/>
                <a:ea typeface="Times New Roman"/>
                <a:cs typeface="Times New Roman"/>
                <a:sym typeface="Times New Roman"/>
              </a:rPr>
              <a:t>1  2  3  +  4  5  6  ×  –  7  ×  +  –  8  9  ×  +</a:t>
            </a:r>
            <a:endParaRPr/>
          </a:p>
          <a:p>
            <a:pPr indent="-342900" lvl="0" marL="342900" rtl="0" algn="l">
              <a:spcBef>
                <a:spcPts val="560"/>
              </a:spcBef>
              <a:spcAft>
                <a:spcPts val="0"/>
              </a:spcAft>
              <a:buClr>
                <a:schemeClr val="dk1"/>
              </a:buClr>
              <a:buSzPts val="2800"/>
              <a:buFont typeface="Arial"/>
              <a:buNone/>
            </a:pPr>
            <a:r>
              <a:t/>
            </a:r>
            <a:endParaRPr sz="2800">
              <a:latin typeface="Times New Roman"/>
              <a:ea typeface="Times New Roman"/>
              <a:cs typeface="Times New Roman"/>
              <a:sym typeface="Times New Roman"/>
            </a:endParaRPr>
          </a:p>
          <a:p>
            <a:pPr indent="-342900" lvl="0" marL="342900" rtl="0" algn="l">
              <a:spcBef>
                <a:spcPts val="560"/>
              </a:spcBef>
              <a:spcAft>
                <a:spcPts val="0"/>
              </a:spcAft>
              <a:buClr>
                <a:schemeClr val="dk1"/>
              </a:buClr>
              <a:buSzPts val="2800"/>
              <a:buFont typeface="Arial"/>
              <a:buNone/>
            </a:pPr>
            <a:r>
              <a:t/>
            </a:r>
            <a:endParaRPr sz="2800">
              <a:latin typeface="Times New Roman"/>
              <a:ea typeface="Times New Roman"/>
              <a:cs typeface="Times New Roman"/>
              <a:sym typeface="Times New Roman"/>
            </a:endParaRPr>
          </a:p>
        </p:txBody>
      </p:sp>
      <p:graphicFrame>
        <p:nvGraphicFramePr>
          <p:cNvPr id="568" name="Google Shape;568;p72"/>
          <p:cNvGraphicFramePr/>
          <p:nvPr/>
        </p:nvGraphicFramePr>
        <p:xfrm>
          <a:off x="6804025" y="2571750"/>
          <a:ext cx="3000000" cy="3000000"/>
        </p:xfrm>
        <a:graphic>
          <a:graphicData uri="http://schemas.openxmlformats.org/drawingml/2006/table">
            <a:tbl>
              <a:tblPr>
                <a:noFill/>
                <a:tableStyleId>{99FE96FD-4614-4DBD-8734-294DF50B40A3}</a:tableStyleId>
              </a:tblPr>
              <a:tblGrid>
                <a:gridCol w="1319225"/>
              </a:tblGrid>
              <a:tr h="190500">
                <a:tc>
                  <a:txBody>
                    <a:bodyPr/>
                    <a:lstStyle/>
                    <a:p>
                      <a:pPr indent="0" lvl="0" marL="0" marR="0" rtl="0" algn="l">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Arial"/>
                        <a:ea typeface="Arial"/>
                        <a:cs typeface="Arial"/>
                        <a:sym typeface="Arial"/>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1700">
                <a:tc>
                  <a:txBody>
                    <a:bodyPr/>
                    <a:lstStyle/>
                    <a:p>
                      <a:pPr indent="0" lvl="0" marL="0" marR="0" rtl="0" algn="l">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Arial"/>
                        <a:ea typeface="Arial"/>
                        <a:cs typeface="Arial"/>
                        <a:sym typeface="Arial"/>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l">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Arial"/>
                        <a:ea typeface="Arial"/>
                        <a:cs typeface="Arial"/>
                        <a:sym typeface="Arial"/>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l">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Arial"/>
                        <a:ea typeface="Arial"/>
                        <a:cs typeface="Arial"/>
                        <a:sym typeface="Arial"/>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1700">
                <a:tc>
                  <a:txBody>
                    <a:bodyPr/>
                    <a:lstStyle/>
                    <a:p>
                      <a:pPr indent="0" lvl="0" marL="0" marR="0" rtl="0" algn="l">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Arial"/>
                        <a:ea typeface="Arial"/>
                        <a:cs typeface="Arial"/>
                        <a:sym typeface="Arial"/>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l">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Arial"/>
                        <a:ea typeface="Arial"/>
                        <a:cs typeface="Arial"/>
                        <a:sym typeface="Arial"/>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569" name="Google Shape;569;p72"/>
          <p:cNvSpPr txBox="1"/>
          <p:nvPr/>
        </p:nvSpPr>
        <p:spPr>
          <a:xfrm>
            <a:off x="179388" y="567333"/>
            <a:ext cx="890587" cy="276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3.2.5.4</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Real-life Stacks…</a:t>
            </a:r>
            <a:endParaRPr/>
          </a:p>
        </p:txBody>
      </p:sp>
      <p:pic>
        <p:nvPicPr>
          <p:cNvPr id="112" name="Google Shape;112;p19"/>
          <p:cNvPicPr preferRelativeResize="0"/>
          <p:nvPr/>
        </p:nvPicPr>
        <p:blipFill>
          <a:blip r:embed="rId3">
            <a:alphaModFix/>
          </a:blip>
          <a:stretch>
            <a:fillRect/>
          </a:stretch>
        </p:blipFill>
        <p:spPr>
          <a:xfrm>
            <a:off x="152400" y="1304825"/>
            <a:ext cx="5012716" cy="3686274"/>
          </a:xfrm>
          <a:prstGeom prst="rect">
            <a:avLst/>
          </a:prstGeom>
          <a:noFill/>
          <a:ln>
            <a:noFill/>
          </a:ln>
        </p:spPr>
      </p:pic>
      <p:sp>
        <p:nvSpPr>
          <p:cNvPr id="113" name="Google Shape;113;p19"/>
          <p:cNvSpPr txBox="1"/>
          <p:nvPr/>
        </p:nvSpPr>
        <p:spPr>
          <a:xfrm>
            <a:off x="5595125" y="1379975"/>
            <a:ext cx="3324600" cy="3399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How do you take out your cycle which is the second one from the pole?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Can you pull it instantly?</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Or, are you going to pull out all the cycles previous to yours?</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Example of Horizontal Stack</a:t>
            </a:r>
            <a:endParaRPr>
              <a:latin typeface="Open Sans"/>
              <a:ea typeface="Open Sans"/>
              <a:cs typeface="Open Sans"/>
              <a:sym typeface="Open Sans"/>
            </a:endParaRPr>
          </a:p>
        </p:txBody>
      </p:sp>
      <p:sp>
        <p:nvSpPr>
          <p:cNvPr id="114" name="Google Shape;114;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73"/>
          <p:cNvSpPr txBox="1"/>
          <p:nvPr>
            <p:ph type="title"/>
          </p:nvPr>
        </p:nvSpPr>
        <p:spPr>
          <a:xfrm>
            <a:off x="457200" y="154484"/>
            <a:ext cx="8229600" cy="642938"/>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
                <a:latin typeface="Arial"/>
                <a:ea typeface="Arial"/>
                <a:cs typeface="Arial"/>
                <a:sym typeface="Arial"/>
              </a:rPr>
              <a:t>Reverse-Polish Notation</a:t>
            </a:r>
            <a:endParaRPr/>
          </a:p>
        </p:txBody>
      </p:sp>
      <p:sp>
        <p:nvSpPr>
          <p:cNvPr id="576" name="Google Shape;576;p73"/>
          <p:cNvSpPr txBox="1"/>
          <p:nvPr>
            <p:ph idx="1" type="body"/>
          </p:nvPr>
        </p:nvSpPr>
        <p:spPr>
          <a:xfrm>
            <a:off x="457200" y="900113"/>
            <a:ext cx="8229600" cy="2545854"/>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Font typeface="Arial"/>
              <a:buNone/>
            </a:pPr>
            <a:r>
              <a:rPr lang="en">
                <a:latin typeface="Arial"/>
                <a:ea typeface="Arial"/>
                <a:cs typeface="Arial"/>
                <a:sym typeface="Arial"/>
              </a:rPr>
              <a:t>	Push </a:t>
            </a:r>
            <a:r>
              <a:rPr lang="en">
                <a:latin typeface="Times New Roman"/>
                <a:ea typeface="Times New Roman"/>
                <a:cs typeface="Times New Roman"/>
                <a:sym typeface="Times New Roman"/>
              </a:rPr>
              <a:t>1</a:t>
            </a:r>
            <a:r>
              <a:rPr lang="en">
                <a:latin typeface="Arial"/>
                <a:ea typeface="Arial"/>
                <a:cs typeface="Arial"/>
                <a:sym typeface="Arial"/>
              </a:rPr>
              <a:t> onto the stack </a:t>
            </a:r>
            <a:endParaRPr/>
          </a:p>
          <a:p>
            <a:pPr indent="-342900" lvl="0" marL="342900" rtl="0" algn="l">
              <a:spcBef>
                <a:spcPts val="560"/>
              </a:spcBef>
              <a:spcAft>
                <a:spcPts val="0"/>
              </a:spcAft>
              <a:buClr>
                <a:schemeClr val="dk1"/>
              </a:buClr>
              <a:buSzPts val="2000"/>
              <a:buFont typeface="Arial"/>
              <a:buNone/>
            </a:pPr>
            <a:r>
              <a:rPr lang="en">
                <a:latin typeface="Arial"/>
                <a:ea typeface="Arial"/>
                <a:cs typeface="Arial"/>
                <a:sym typeface="Arial"/>
              </a:rPr>
              <a:t>		 </a:t>
            </a:r>
            <a:r>
              <a:rPr lang="en" sz="2800">
                <a:solidFill>
                  <a:srgbClr val="D20000"/>
                </a:solidFill>
                <a:latin typeface="Times New Roman"/>
                <a:ea typeface="Times New Roman"/>
                <a:cs typeface="Times New Roman"/>
                <a:sym typeface="Times New Roman"/>
              </a:rPr>
              <a:t>1</a:t>
            </a:r>
            <a:r>
              <a:rPr lang="en" sz="2800">
                <a:latin typeface="Times New Roman"/>
                <a:ea typeface="Times New Roman"/>
                <a:cs typeface="Times New Roman"/>
                <a:sym typeface="Times New Roman"/>
              </a:rPr>
              <a:t>  2  3  +  4  5  6  ×  –  7  ×  +  –  8  9  ×  +</a:t>
            </a:r>
            <a:endParaRPr/>
          </a:p>
          <a:p>
            <a:pPr indent="-342900" lvl="0" marL="342900" rtl="0" algn="l">
              <a:spcBef>
                <a:spcPts val="560"/>
              </a:spcBef>
              <a:spcAft>
                <a:spcPts val="0"/>
              </a:spcAft>
              <a:buClr>
                <a:schemeClr val="dk1"/>
              </a:buClr>
              <a:buSzPts val="2800"/>
              <a:buFont typeface="Arial"/>
              <a:buNone/>
            </a:pPr>
            <a:r>
              <a:t/>
            </a:r>
            <a:endParaRPr sz="2800">
              <a:latin typeface="Times New Roman"/>
              <a:ea typeface="Times New Roman"/>
              <a:cs typeface="Times New Roman"/>
              <a:sym typeface="Times New Roman"/>
            </a:endParaRPr>
          </a:p>
          <a:p>
            <a:pPr indent="-342900" lvl="0" marL="342900" rtl="0" algn="l">
              <a:spcBef>
                <a:spcPts val="560"/>
              </a:spcBef>
              <a:spcAft>
                <a:spcPts val="0"/>
              </a:spcAft>
              <a:buClr>
                <a:schemeClr val="dk1"/>
              </a:buClr>
              <a:buSzPts val="2800"/>
              <a:buFont typeface="Arial"/>
              <a:buNone/>
            </a:pPr>
            <a:r>
              <a:t/>
            </a:r>
            <a:endParaRPr sz="2800">
              <a:latin typeface="Times New Roman"/>
              <a:ea typeface="Times New Roman"/>
              <a:cs typeface="Times New Roman"/>
              <a:sym typeface="Times New Roman"/>
            </a:endParaRPr>
          </a:p>
        </p:txBody>
      </p:sp>
      <p:graphicFrame>
        <p:nvGraphicFramePr>
          <p:cNvPr id="577" name="Google Shape;577;p73"/>
          <p:cNvGraphicFramePr/>
          <p:nvPr/>
        </p:nvGraphicFramePr>
        <p:xfrm>
          <a:off x="6804025" y="2571750"/>
          <a:ext cx="3000000" cy="3000000"/>
        </p:xfrm>
        <a:graphic>
          <a:graphicData uri="http://schemas.openxmlformats.org/drawingml/2006/table">
            <a:tbl>
              <a:tblPr>
                <a:noFill/>
                <a:tableStyleId>{99FE96FD-4614-4DBD-8734-294DF50B40A3}</a:tableStyleId>
              </a:tblPr>
              <a:tblGrid>
                <a:gridCol w="1319225"/>
              </a:tblGrid>
              <a:tr h="190500">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1700">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1700">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rgbClr val="D20000"/>
                        </a:buClr>
                        <a:buSzPts val="2100"/>
                        <a:buFont typeface="Times New Roman"/>
                        <a:buNone/>
                      </a:pPr>
                      <a:r>
                        <a:rPr b="0" i="0" lang="en" sz="2100" u="none" cap="none" strike="noStrike">
                          <a:solidFill>
                            <a:srgbClr val="D20000"/>
                          </a:solidFill>
                          <a:latin typeface="Times New Roman"/>
                          <a:ea typeface="Times New Roman"/>
                          <a:cs typeface="Times New Roman"/>
                          <a:sym typeface="Times New Roman"/>
                        </a:rPr>
                        <a:t>1</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578" name="Google Shape;578;p73"/>
          <p:cNvSpPr txBox="1"/>
          <p:nvPr/>
        </p:nvSpPr>
        <p:spPr>
          <a:xfrm>
            <a:off x="179388" y="567333"/>
            <a:ext cx="890587" cy="276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3.2.5.4</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74"/>
          <p:cNvSpPr txBox="1"/>
          <p:nvPr>
            <p:ph type="title"/>
          </p:nvPr>
        </p:nvSpPr>
        <p:spPr>
          <a:xfrm>
            <a:off x="457200" y="154484"/>
            <a:ext cx="8229600" cy="642938"/>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
                <a:latin typeface="Arial"/>
                <a:ea typeface="Arial"/>
                <a:cs typeface="Arial"/>
                <a:sym typeface="Arial"/>
              </a:rPr>
              <a:t>Reverse-Polish Notation</a:t>
            </a:r>
            <a:endParaRPr/>
          </a:p>
        </p:txBody>
      </p:sp>
      <p:sp>
        <p:nvSpPr>
          <p:cNvPr id="585" name="Google Shape;585;p74"/>
          <p:cNvSpPr txBox="1"/>
          <p:nvPr>
            <p:ph idx="1" type="body"/>
          </p:nvPr>
        </p:nvSpPr>
        <p:spPr>
          <a:xfrm>
            <a:off x="457200" y="900113"/>
            <a:ext cx="8229600" cy="2545854"/>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Font typeface="Arial"/>
              <a:buNone/>
            </a:pPr>
            <a:r>
              <a:rPr lang="en">
                <a:latin typeface="Arial"/>
                <a:ea typeface="Arial"/>
                <a:cs typeface="Arial"/>
                <a:sym typeface="Arial"/>
              </a:rPr>
              <a:t>	Push </a:t>
            </a:r>
            <a:r>
              <a:rPr lang="en">
                <a:latin typeface="Times New Roman"/>
                <a:ea typeface="Times New Roman"/>
                <a:cs typeface="Times New Roman"/>
                <a:sym typeface="Times New Roman"/>
              </a:rPr>
              <a:t>1</a:t>
            </a:r>
            <a:r>
              <a:rPr lang="en">
                <a:latin typeface="Arial"/>
                <a:ea typeface="Arial"/>
                <a:cs typeface="Arial"/>
                <a:sym typeface="Arial"/>
              </a:rPr>
              <a:t> onto the stack </a:t>
            </a:r>
            <a:endParaRPr/>
          </a:p>
          <a:p>
            <a:pPr indent="-342900" lvl="0" marL="342900" rtl="0" algn="l">
              <a:spcBef>
                <a:spcPts val="560"/>
              </a:spcBef>
              <a:spcAft>
                <a:spcPts val="0"/>
              </a:spcAft>
              <a:buClr>
                <a:schemeClr val="dk1"/>
              </a:buClr>
              <a:buSzPts val="2000"/>
              <a:buFont typeface="Arial"/>
              <a:buNone/>
            </a:pPr>
            <a:r>
              <a:rPr lang="en">
                <a:latin typeface="Arial"/>
                <a:ea typeface="Arial"/>
                <a:cs typeface="Arial"/>
                <a:sym typeface="Arial"/>
              </a:rPr>
              <a:t>		 </a:t>
            </a:r>
            <a:r>
              <a:rPr lang="en" sz="2800">
                <a:latin typeface="Times New Roman"/>
                <a:ea typeface="Times New Roman"/>
                <a:cs typeface="Times New Roman"/>
                <a:sym typeface="Times New Roman"/>
              </a:rPr>
              <a:t>1  </a:t>
            </a:r>
            <a:r>
              <a:rPr lang="en" sz="2800">
                <a:solidFill>
                  <a:srgbClr val="D20000"/>
                </a:solidFill>
                <a:latin typeface="Times New Roman"/>
                <a:ea typeface="Times New Roman"/>
                <a:cs typeface="Times New Roman"/>
                <a:sym typeface="Times New Roman"/>
              </a:rPr>
              <a:t>2</a:t>
            </a:r>
            <a:r>
              <a:rPr lang="en" sz="2800">
                <a:latin typeface="Times New Roman"/>
                <a:ea typeface="Times New Roman"/>
                <a:cs typeface="Times New Roman"/>
                <a:sym typeface="Times New Roman"/>
              </a:rPr>
              <a:t>  3  +  4  5  6  ×  –  7  ×  +  –  8  9  ×  +</a:t>
            </a:r>
            <a:endParaRPr/>
          </a:p>
          <a:p>
            <a:pPr indent="-342900" lvl="0" marL="342900" rtl="0" algn="l">
              <a:spcBef>
                <a:spcPts val="560"/>
              </a:spcBef>
              <a:spcAft>
                <a:spcPts val="0"/>
              </a:spcAft>
              <a:buClr>
                <a:schemeClr val="dk1"/>
              </a:buClr>
              <a:buSzPts val="2800"/>
              <a:buFont typeface="Arial"/>
              <a:buNone/>
            </a:pPr>
            <a:r>
              <a:t/>
            </a:r>
            <a:endParaRPr sz="2800">
              <a:latin typeface="Times New Roman"/>
              <a:ea typeface="Times New Roman"/>
              <a:cs typeface="Times New Roman"/>
              <a:sym typeface="Times New Roman"/>
            </a:endParaRPr>
          </a:p>
          <a:p>
            <a:pPr indent="-342900" lvl="0" marL="342900" rtl="0" algn="l">
              <a:spcBef>
                <a:spcPts val="560"/>
              </a:spcBef>
              <a:spcAft>
                <a:spcPts val="0"/>
              </a:spcAft>
              <a:buClr>
                <a:schemeClr val="dk1"/>
              </a:buClr>
              <a:buSzPts val="2800"/>
              <a:buFont typeface="Arial"/>
              <a:buNone/>
            </a:pPr>
            <a:r>
              <a:t/>
            </a:r>
            <a:endParaRPr sz="2800">
              <a:latin typeface="Times New Roman"/>
              <a:ea typeface="Times New Roman"/>
              <a:cs typeface="Times New Roman"/>
              <a:sym typeface="Times New Roman"/>
            </a:endParaRPr>
          </a:p>
        </p:txBody>
      </p:sp>
      <p:graphicFrame>
        <p:nvGraphicFramePr>
          <p:cNvPr id="586" name="Google Shape;586;p74"/>
          <p:cNvGraphicFramePr/>
          <p:nvPr/>
        </p:nvGraphicFramePr>
        <p:xfrm>
          <a:off x="6804025" y="2571750"/>
          <a:ext cx="3000000" cy="3000000"/>
        </p:xfrm>
        <a:graphic>
          <a:graphicData uri="http://schemas.openxmlformats.org/drawingml/2006/table">
            <a:tbl>
              <a:tblPr>
                <a:noFill/>
                <a:tableStyleId>{99FE96FD-4614-4DBD-8734-294DF50B40A3}</a:tableStyleId>
              </a:tblPr>
              <a:tblGrid>
                <a:gridCol w="1319225"/>
              </a:tblGrid>
              <a:tr h="190500">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1700">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1700">
                <a:tc>
                  <a:txBody>
                    <a:bodyPr/>
                    <a:lstStyle/>
                    <a:p>
                      <a:pPr indent="0" lvl="0" marL="0" marR="0" rtl="0" algn="ctr">
                        <a:lnSpc>
                          <a:spcPct val="100000"/>
                        </a:lnSpc>
                        <a:spcBef>
                          <a:spcPts val="0"/>
                        </a:spcBef>
                        <a:spcAft>
                          <a:spcPts val="0"/>
                        </a:spcAft>
                        <a:buClr>
                          <a:srgbClr val="D20000"/>
                        </a:buClr>
                        <a:buSzPts val="2100"/>
                        <a:buFont typeface="Times New Roman"/>
                        <a:buNone/>
                      </a:pPr>
                      <a:r>
                        <a:rPr b="0" i="0" lang="en" sz="2100" u="none" cap="none" strike="noStrike">
                          <a:solidFill>
                            <a:srgbClr val="D20000"/>
                          </a:solidFill>
                          <a:latin typeface="Times New Roman"/>
                          <a:ea typeface="Times New Roman"/>
                          <a:cs typeface="Times New Roman"/>
                          <a:sym typeface="Times New Roman"/>
                        </a:rPr>
                        <a:t>2</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chemeClr val="dk1"/>
                        </a:buClr>
                        <a:buSzPts val="2100"/>
                        <a:buFont typeface="Times New Roman"/>
                        <a:buNone/>
                      </a:pPr>
                      <a:r>
                        <a:rPr b="0" i="0" lang="en" sz="2100" u="none" cap="none" strike="noStrike">
                          <a:solidFill>
                            <a:schemeClr val="dk1"/>
                          </a:solidFill>
                          <a:latin typeface="Times New Roman"/>
                          <a:ea typeface="Times New Roman"/>
                          <a:cs typeface="Times New Roman"/>
                          <a:sym typeface="Times New Roman"/>
                        </a:rPr>
                        <a:t>1</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587" name="Google Shape;587;p74"/>
          <p:cNvSpPr txBox="1"/>
          <p:nvPr/>
        </p:nvSpPr>
        <p:spPr>
          <a:xfrm>
            <a:off x="179388" y="567333"/>
            <a:ext cx="890587" cy="276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3.2.5.4</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75"/>
          <p:cNvSpPr txBox="1"/>
          <p:nvPr>
            <p:ph type="title"/>
          </p:nvPr>
        </p:nvSpPr>
        <p:spPr>
          <a:xfrm>
            <a:off x="457200" y="154484"/>
            <a:ext cx="8229600" cy="642938"/>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
                <a:latin typeface="Arial"/>
                <a:ea typeface="Arial"/>
                <a:cs typeface="Arial"/>
                <a:sym typeface="Arial"/>
              </a:rPr>
              <a:t>Reverse-Polish Notation</a:t>
            </a:r>
            <a:endParaRPr/>
          </a:p>
        </p:txBody>
      </p:sp>
      <p:sp>
        <p:nvSpPr>
          <p:cNvPr id="594" name="Google Shape;594;p75"/>
          <p:cNvSpPr txBox="1"/>
          <p:nvPr>
            <p:ph idx="1" type="body"/>
          </p:nvPr>
        </p:nvSpPr>
        <p:spPr>
          <a:xfrm>
            <a:off x="457200" y="900113"/>
            <a:ext cx="8229600" cy="2545854"/>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Font typeface="Arial"/>
              <a:buNone/>
            </a:pPr>
            <a:r>
              <a:rPr lang="en">
                <a:latin typeface="Arial"/>
                <a:ea typeface="Arial"/>
                <a:cs typeface="Arial"/>
                <a:sym typeface="Arial"/>
              </a:rPr>
              <a:t>	Push </a:t>
            </a:r>
            <a:r>
              <a:rPr lang="en">
                <a:latin typeface="Times New Roman"/>
                <a:ea typeface="Times New Roman"/>
                <a:cs typeface="Times New Roman"/>
                <a:sym typeface="Times New Roman"/>
              </a:rPr>
              <a:t>3</a:t>
            </a:r>
            <a:r>
              <a:rPr lang="en">
                <a:latin typeface="Arial"/>
                <a:ea typeface="Arial"/>
                <a:cs typeface="Arial"/>
                <a:sym typeface="Arial"/>
              </a:rPr>
              <a:t> onto the stack </a:t>
            </a:r>
            <a:endParaRPr/>
          </a:p>
          <a:p>
            <a:pPr indent="-342900" lvl="0" marL="342900" rtl="0" algn="l">
              <a:spcBef>
                <a:spcPts val="560"/>
              </a:spcBef>
              <a:spcAft>
                <a:spcPts val="0"/>
              </a:spcAft>
              <a:buClr>
                <a:schemeClr val="dk1"/>
              </a:buClr>
              <a:buSzPts val="2000"/>
              <a:buFont typeface="Arial"/>
              <a:buNone/>
            </a:pPr>
            <a:r>
              <a:rPr lang="en">
                <a:latin typeface="Arial"/>
                <a:ea typeface="Arial"/>
                <a:cs typeface="Arial"/>
                <a:sym typeface="Arial"/>
              </a:rPr>
              <a:t>		 </a:t>
            </a:r>
            <a:r>
              <a:rPr lang="en" sz="2800">
                <a:latin typeface="Times New Roman"/>
                <a:ea typeface="Times New Roman"/>
                <a:cs typeface="Times New Roman"/>
                <a:sym typeface="Times New Roman"/>
              </a:rPr>
              <a:t>1  2  </a:t>
            </a:r>
            <a:r>
              <a:rPr lang="en" sz="2800">
                <a:solidFill>
                  <a:srgbClr val="D20000"/>
                </a:solidFill>
                <a:latin typeface="Times New Roman"/>
                <a:ea typeface="Times New Roman"/>
                <a:cs typeface="Times New Roman"/>
                <a:sym typeface="Times New Roman"/>
              </a:rPr>
              <a:t>3</a:t>
            </a:r>
            <a:r>
              <a:rPr lang="en" sz="2800">
                <a:latin typeface="Times New Roman"/>
                <a:ea typeface="Times New Roman"/>
                <a:cs typeface="Times New Roman"/>
                <a:sym typeface="Times New Roman"/>
              </a:rPr>
              <a:t>  +  4  5  6  ×  –  7  ×  +  –  8  9  ×  +</a:t>
            </a:r>
            <a:endParaRPr/>
          </a:p>
          <a:p>
            <a:pPr indent="-342900" lvl="0" marL="342900" rtl="0" algn="l">
              <a:spcBef>
                <a:spcPts val="560"/>
              </a:spcBef>
              <a:spcAft>
                <a:spcPts val="0"/>
              </a:spcAft>
              <a:buClr>
                <a:schemeClr val="dk1"/>
              </a:buClr>
              <a:buSzPts val="2800"/>
              <a:buFont typeface="Arial"/>
              <a:buNone/>
            </a:pPr>
            <a:r>
              <a:t/>
            </a:r>
            <a:endParaRPr sz="2800">
              <a:latin typeface="Times New Roman"/>
              <a:ea typeface="Times New Roman"/>
              <a:cs typeface="Times New Roman"/>
              <a:sym typeface="Times New Roman"/>
            </a:endParaRPr>
          </a:p>
          <a:p>
            <a:pPr indent="-342900" lvl="0" marL="342900" rtl="0" algn="l">
              <a:spcBef>
                <a:spcPts val="560"/>
              </a:spcBef>
              <a:spcAft>
                <a:spcPts val="0"/>
              </a:spcAft>
              <a:buClr>
                <a:schemeClr val="dk1"/>
              </a:buClr>
              <a:buSzPts val="2800"/>
              <a:buFont typeface="Arial"/>
              <a:buNone/>
            </a:pPr>
            <a:r>
              <a:t/>
            </a:r>
            <a:endParaRPr sz="2800">
              <a:latin typeface="Times New Roman"/>
              <a:ea typeface="Times New Roman"/>
              <a:cs typeface="Times New Roman"/>
              <a:sym typeface="Times New Roman"/>
            </a:endParaRPr>
          </a:p>
        </p:txBody>
      </p:sp>
      <p:graphicFrame>
        <p:nvGraphicFramePr>
          <p:cNvPr id="595" name="Google Shape;595;p75"/>
          <p:cNvGraphicFramePr/>
          <p:nvPr/>
        </p:nvGraphicFramePr>
        <p:xfrm>
          <a:off x="6804025" y="2571750"/>
          <a:ext cx="3000000" cy="3000000"/>
        </p:xfrm>
        <a:graphic>
          <a:graphicData uri="http://schemas.openxmlformats.org/drawingml/2006/table">
            <a:tbl>
              <a:tblPr>
                <a:noFill/>
                <a:tableStyleId>{99FE96FD-4614-4DBD-8734-294DF50B40A3}</a:tableStyleId>
              </a:tblPr>
              <a:tblGrid>
                <a:gridCol w="1319225"/>
              </a:tblGrid>
              <a:tr h="190500">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1700">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rgbClr val="D20000"/>
                        </a:buClr>
                        <a:buSzPts val="2100"/>
                        <a:buFont typeface="Times New Roman"/>
                        <a:buNone/>
                      </a:pPr>
                      <a:r>
                        <a:rPr b="0" i="0" lang="en" sz="2100" u="none" cap="none" strike="noStrike">
                          <a:solidFill>
                            <a:srgbClr val="D20000"/>
                          </a:solidFill>
                          <a:latin typeface="Times New Roman"/>
                          <a:ea typeface="Times New Roman"/>
                          <a:cs typeface="Times New Roman"/>
                          <a:sym typeface="Times New Roman"/>
                        </a:rPr>
                        <a:t>3</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1700">
                <a:tc>
                  <a:txBody>
                    <a:bodyPr/>
                    <a:lstStyle/>
                    <a:p>
                      <a:pPr indent="0" lvl="0" marL="0" marR="0" rtl="0" algn="ctr">
                        <a:lnSpc>
                          <a:spcPct val="100000"/>
                        </a:lnSpc>
                        <a:spcBef>
                          <a:spcPts val="0"/>
                        </a:spcBef>
                        <a:spcAft>
                          <a:spcPts val="0"/>
                        </a:spcAft>
                        <a:buClr>
                          <a:schemeClr val="dk1"/>
                        </a:buClr>
                        <a:buSzPts val="2100"/>
                        <a:buFont typeface="Times New Roman"/>
                        <a:buNone/>
                      </a:pPr>
                      <a:r>
                        <a:rPr b="0" i="0" lang="en" sz="2100" u="none" cap="none" strike="noStrike">
                          <a:solidFill>
                            <a:schemeClr val="dk1"/>
                          </a:solidFill>
                          <a:latin typeface="Times New Roman"/>
                          <a:ea typeface="Times New Roman"/>
                          <a:cs typeface="Times New Roman"/>
                          <a:sym typeface="Times New Roman"/>
                        </a:rPr>
                        <a:t>2</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chemeClr val="dk1"/>
                        </a:buClr>
                        <a:buSzPts val="2100"/>
                        <a:buFont typeface="Times New Roman"/>
                        <a:buNone/>
                      </a:pPr>
                      <a:r>
                        <a:rPr b="0" i="0" lang="en" sz="2100" u="none" cap="none" strike="noStrike">
                          <a:solidFill>
                            <a:schemeClr val="dk1"/>
                          </a:solidFill>
                          <a:latin typeface="Times New Roman"/>
                          <a:ea typeface="Times New Roman"/>
                          <a:cs typeface="Times New Roman"/>
                          <a:sym typeface="Times New Roman"/>
                        </a:rPr>
                        <a:t>1</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596" name="Google Shape;596;p75"/>
          <p:cNvSpPr txBox="1"/>
          <p:nvPr/>
        </p:nvSpPr>
        <p:spPr>
          <a:xfrm>
            <a:off x="179388" y="567333"/>
            <a:ext cx="890587" cy="276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3.2.5.4</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76"/>
          <p:cNvSpPr txBox="1"/>
          <p:nvPr>
            <p:ph type="title"/>
          </p:nvPr>
        </p:nvSpPr>
        <p:spPr>
          <a:xfrm>
            <a:off x="457200" y="154484"/>
            <a:ext cx="8229600" cy="642938"/>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
                <a:latin typeface="Arial"/>
                <a:ea typeface="Arial"/>
                <a:cs typeface="Arial"/>
                <a:sym typeface="Arial"/>
              </a:rPr>
              <a:t>Reverse-Polish Notation</a:t>
            </a:r>
            <a:endParaRPr/>
          </a:p>
        </p:txBody>
      </p:sp>
      <p:sp>
        <p:nvSpPr>
          <p:cNvPr id="603" name="Google Shape;603;p76"/>
          <p:cNvSpPr txBox="1"/>
          <p:nvPr>
            <p:ph idx="1" type="body"/>
          </p:nvPr>
        </p:nvSpPr>
        <p:spPr>
          <a:xfrm>
            <a:off x="457200" y="900113"/>
            <a:ext cx="8229600" cy="2545854"/>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Font typeface="Arial"/>
              <a:buNone/>
            </a:pPr>
            <a:r>
              <a:rPr lang="en">
                <a:latin typeface="Arial"/>
                <a:ea typeface="Arial"/>
                <a:cs typeface="Arial"/>
                <a:sym typeface="Arial"/>
              </a:rPr>
              <a:t>	Pop </a:t>
            </a:r>
            <a:r>
              <a:rPr lang="en">
                <a:latin typeface="Times New Roman"/>
                <a:ea typeface="Times New Roman"/>
                <a:cs typeface="Times New Roman"/>
                <a:sym typeface="Times New Roman"/>
              </a:rPr>
              <a:t>3</a:t>
            </a:r>
            <a:r>
              <a:rPr lang="en">
                <a:latin typeface="Arial"/>
                <a:ea typeface="Arial"/>
                <a:cs typeface="Arial"/>
                <a:sym typeface="Arial"/>
              </a:rPr>
              <a:t> and </a:t>
            </a:r>
            <a:r>
              <a:rPr lang="en">
                <a:latin typeface="Times New Roman"/>
                <a:ea typeface="Times New Roman"/>
                <a:cs typeface="Times New Roman"/>
                <a:sym typeface="Times New Roman"/>
              </a:rPr>
              <a:t>2</a:t>
            </a:r>
            <a:r>
              <a:rPr lang="en">
                <a:latin typeface="Arial"/>
                <a:ea typeface="Arial"/>
                <a:cs typeface="Arial"/>
                <a:sym typeface="Arial"/>
              </a:rPr>
              <a:t> and push </a:t>
            </a:r>
            <a:r>
              <a:rPr lang="en">
                <a:latin typeface="Times New Roman"/>
                <a:ea typeface="Times New Roman"/>
                <a:cs typeface="Times New Roman"/>
                <a:sym typeface="Times New Roman"/>
              </a:rPr>
              <a:t>2 </a:t>
            </a:r>
            <a:r>
              <a:rPr lang="en">
                <a:solidFill>
                  <a:srgbClr val="D20000"/>
                </a:solidFill>
                <a:latin typeface="Times New Roman"/>
                <a:ea typeface="Times New Roman"/>
                <a:cs typeface="Times New Roman"/>
                <a:sym typeface="Times New Roman"/>
              </a:rPr>
              <a:t>+</a:t>
            </a:r>
            <a:r>
              <a:rPr lang="en">
                <a:latin typeface="Times New Roman"/>
                <a:ea typeface="Times New Roman"/>
                <a:cs typeface="Times New Roman"/>
                <a:sym typeface="Times New Roman"/>
              </a:rPr>
              <a:t> 3 = 5</a:t>
            </a:r>
            <a:endParaRPr>
              <a:latin typeface="Arial"/>
              <a:ea typeface="Arial"/>
              <a:cs typeface="Arial"/>
              <a:sym typeface="Arial"/>
            </a:endParaRPr>
          </a:p>
          <a:p>
            <a:pPr indent="-342900" lvl="0" marL="342900" rtl="0" algn="l">
              <a:spcBef>
                <a:spcPts val="560"/>
              </a:spcBef>
              <a:spcAft>
                <a:spcPts val="0"/>
              </a:spcAft>
              <a:buClr>
                <a:schemeClr val="dk1"/>
              </a:buClr>
              <a:buSzPts val="2000"/>
              <a:buFont typeface="Arial"/>
              <a:buNone/>
            </a:pPr>
            <a:r>
              <a:rPr lang="en">
                <a:latin typeface="Arial"/>
                <a:ea typeface="Arial"/>
                <a:cs typeface="Arial"/>
                <a:sym typeface="Arial"/>
              </a:rPr>
              <a:t>		 </a:t>
            </a:r>
            <a:r>
              <a:rPr lang="en" sz="2800">
                <a:latin typeface="Times New Roman"/>
                <a:ea typeface="Times New Roman"/>
                <a:cs typeface="Times New Roman"/>
                <a:sym typeface="Times New Roman"/>
              </a:rPr>
              <a:t>1  2  3  </a:t>
            </a:r>
            <a:r>
              <a:rPr lang="en" sz="2800">
                <a:solidFill>
                  <a:srgbClr val="D20000"/>
                </a:solidFill>
                <a:latin typeface="Times New Roman"/>
                <a:ea typeface="Times New Roman"/>
                <a:cs typeface="Times New Roman"/>
                <a:sym typeface="Times New Roman"/>
              </a:rPr>
              <a:t>+</a:t>
            </a:r>
            <a:r>
              <a:rPr lang="en" sz="2800">
                <a:latin typeface="Times New Roman"/>
                <a:ea typeface="Times New Roman"/>
                <a:cs typeface="Times New Roman"/>
                <a:sym typeface="Times New Roman"/>
              </a:rPr>
              <a:t>  4  5  6  ×  –  7  ×  +  –  8  9  ×  +</a:t>
            </a:r>
            <a:endParaRPr/>
          </a:p>
          <a:p>
            <a:pPr indent="-342900" lvl="0" marL="342900" rtl="0" algn="l">
              <a:spcBef>
                <a:spcPts val="560"/>
              </a:spcBef>
              <a:spcAft>
                <a:spcPts val="0"/>
              </a:spcAft>
              <a:buClr>
                <a:schemeClr val="dk1"/>
              </a:buClr>
              <a:buSzPts val="2800"/>
              <a:buFont typeface="Arial"/>
              <a:buNone/>
            </a:pPr>
            <a:r>
              <a:t/>
            </a:r>
            <a:endParaRPr sz="2800">
              <a:latin typeface="Times New Roman"/>
              <a:ea typeface="Times New Roman"/>
              <a:cs typeface="Times New Roman"/>
              <a:sym typeface="Times New Roman"/>
            </a:endParaRPr>
          </a:p>
          <a:p>
            <a:pPr indent="-342900" lvl="0" marL="342900" rtl="0" algn="l">
              <a:spcBef>
                <a:spcPts val="560"/>
              </a:spcBef>
              <a:spcAft>
                <a:spcPts val="0"/>
              </a:spcAft>
              <a:buClr>
                <a:schemeClr val="dk1"/>
              </a:buClr>
              <a:buSzPts val="2800"/>
              <a:buFont typeface="Arial"/>
              <a:buNone/>
            </a:pPr>
            <a:r>
              <a:t/>
            </a:r>
            <a:endParaRPr sz="2800">
              <a:latin typeface="Times New Roman"/>
              <a:ea typeface="Times New Roman"/>
              <a:cs typeface="Times New Roman"/>
              <a:sym typeface="Times New Roman"/>
            </a:endParaRPr>
          </a:p>
        </p:txBody>
      </p:sp>
      <p:graphicFrame>
        <p:nvGraphicFramePr>
          <p:cNvPr id="604" name="Google Shape;604;p76"/>
          <p:cNvGraphicFramePr/>
          <p:nvPr/>
        </p:nvGraphicFramePr>
        <p:xfrm>
          <a:off x="6804025" y="2571750"/>
          <a:ext cx="3000000" cy="3000000"/>
        </p:xfrm>
        <a:graphic>
          <a:graphicData uri="http://schemas.openxmlformats.org/drawingml/2006/table">
            <a:tbl>
              <a:tblPr>
                <a:noFill/>
                <a:tableStyleId>{99FE96FD-4614-4DBD-8734-294DF50B40A3}</a:tableStyleId>
              </a:tblPr>
              <a:tblGrid>
                <a:gridCol w="1319225"/>
              </a:tblGrid>
              <a:tr h="190500">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1700">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1700">
                <a:tc>
                  <a:txBody>
                    <a:bodyPr/>
                    <a:lstStyle/>
                    <a:p>
                      <a:pPr indent="0" lvl="0" marL="0" marR="0" rtl="0" algn="ctr">
                        <a:lnSpc>
                          <a:spcPct val="100000"/>
                        </a:lnSpc>
                        <a:spcBef>
                          <a:spcPts val="0"/>
                        </a:spcBef>
                        <a:spcAft>
                          <a:spcPts val="0"/>
                        </a:spcAft>
                        <a:buClr>
                          <a:srgbClr val="D20000"/>
                        </a:buClr>
                        <a:buSzPts val="2100"/>
                        <a:buFont typeface="Times New Roman"/>
                        <a:buNone/>
                      </a:pPr>
                      <a:r>
                        <a:rPr b="0" i="0" lang="en" sz="2100" u="none" cap="none" strike="noStrike">
                          <a:solidFill>
                            <a:srgbClr val="D20000"/>
                          </a:solidFill>
                          <a:latin typeface="Times New Roman"/>
                          <a:ea typeface="Times New Roman"/>
                          <a:cs typeface="Times New Roman"/>
                          <a:sym typeface="Times New Roman"/>
                        </a:rPr>
                        <a:t>5</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chemeClr val="dk1"/>
                        </a:buClr>
                        <a:buSzPts val="2100"/>
                        <a:buFont typeface="Times New Roman"/>
                        <a:buNone/>
                      </a:pPr>
                      <a:r>
                        <a:rPr b="0" i="0" lang="en" sz="2100" u="none" cap="none" strike="noStrike">
                          <a:solidFill>
                            <a:schemeClr val="dk1"/>
                          </a:solidFill>
                          <a:latin typeface="Times New Roman"/>
                          <a:ea typeface="Times New Roman"/>
                          <a:cs typeface="Times New Roman"/>
                          <a:sym typeface="Times New Roman"/>
                        </a:rPr>
                        <a:t>1</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605" name="Google Shape;605;p76"/>
          <p:cNvSpPr txBox="1"/>
          <p:nvPr/>
        </p:nvSpPr>
        <p:spPr>
          <a:xfrm>
            <a:off x="179388" y="567333"/>
            <a:ext cx="890587" cy="276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3.2.5.4</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77"/>
          <p:cNvSpPr txBox="1"/>
          <p:nvPr>
            <p:ph type="title"/>
          </p:nvPr>
        </p:nvSpPr>
        <p:spPr>
          <a:xfrm>
            <a:off x="457200" y="154484"/>
            <a:ext cx="8229600" cy="642938"/>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
                <a:latin typeface="Arial"/>
                <a:ea typeface="Arial"/>
                <a:cs typeface="Arial"/>
                <a:sym typeface="Arial"/>
              </a:rPr>
              <a:t>Reverse-Polish Notation</a:t>
            </a:r>
            <a:endParaRPr/>
          </a:p>
        </p:txBody>
      </p:sp>
      <p:sp>
        <p:nvSpPr>
          <p:cNvPr id="612" name="Google Shape;612;p77"/>
          <p:cNvSpPr txBox="1"/>
          <p:nvPr>
            <p:ph idx="1" type="body"/>
          </p:nvPr>
        </p:nvSpPr>
        <p:spPr>
          <a:xfrm>
            <a:off x="457200" y="900113"/>
            <a:ext cx="8229600" cy="2545854"/>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Font typeface="Arial"/>
              <a:buNone/>
            </a:pPr>
            <a:r>
              <a:rPr lang="en">
                <a:latin typeface="Arial"/>
                <a:ea typeface="Arial"/>
                <a:cs typeface="Arial"/>
                <a:sym typeface="Arial"/>
              </a:rPr>
              <a:t>	Push </a:t>
            </a:r>
            <a:r>
              <a:rPr lang="en">
                <a:latin typeface="Times New Roman"/>
                <a:ea typeface="Times New Roman"/>
                <a:cs typeface="Times New Roman"/>
                <a:sym typeface="Times New Roman"/>
              </a:rPr>
              <a:t>4</a:t>
            </a:r>
            <a:r>
              <a:rPr lang="en">
                <a:latin typeface="Arial"/>
                <a:ea typeface="Arial"/>
                <a:cs typeface="Arial"/>
                <a:sym typeface="Arial"/>
              </a:rPr>
              <a:t> onto the stack </a:t>
            </a:r>
            <a:endParaRPr/>
          </a:p>
          <a:p>
            <a:pPr indent="-342900" lvl="0" marL="342900" rtl="0" algn="l">
              <a:spcBef>
                <a:spcPts val="560"/>
              </a:spcBef>
              <a:spcAft>
                <a:spcPts val="0"/>
              </a:spcAft>
              <a:buClr>
                <a:schemeClr val="dk1"/>
              </a:buClr>
              <a:buSzPts val="2000"/>
              <a:buFont typeface="Arial"/>
              <a:buNone/>
            </a:pPr>
            <a:r>
              <a:rPr lang="en">
                <a:latin typeface="Arial"/>
                <a:ea typeface="Arial"/>
                <a:cs typeface="Arial"/>
                <a:sym typeface="Arial"/>
              </a:rPr>
              <a:t>		 </a:t>
            </a:r>
            <a:r>
              <a:rPr lang="en" sz="2800">
                <a:latin typeface="Times New Roman"/>
                <a:ea typeface="Times New Roman"/>
                <a:cs typeface="Times New Roman"/>
                <a:sym typeface="Times New Roman"/>
              </a:rPr>
              <a:t>1  2  3  +  </a:t>
            </a:r>
            <a:r>
              <a:rPr lang="en" sz="2800">
                <a:solidFill>
                  <a:srgbClr val="D20000"/>
                </a:solidFill>
                <a:latin typeface="Times New Roman"/>
                <a:ea typeface="Times New Roman"/>
                <a:cs typeface="Times New Roman"/>
                <a:sym typeface="Times New Roman"/>
              </a:rPr>
              <a:t>4</a:t>
            </a:r>
            <a:r>
              <a:rPr lang="en" sz="2800">
                <a:latin typeface="Times New Roman"/>
                <a:ea typeface="Times New Roman"/>
                <a:cs typeface="Times New Roman"/>
                <a:sym typeface="Times New Roman"/>
              </a:rPr>
              <a:t>  5  6  ×  –  7  ×  +  –  8  9  ×  +</a:t>
            </a:r>
            <a:endParaRPr/>
          </a:p>
          <a:p>
            <a:pPr indent="-342900" lvl="0" marL="342900" rtl="0" algn="l">
              <a:spcBef>
                <a:spcPts val="560"/>
              </a:spcBef>
              <a:spcAft>
                <a:spcPts val="0"/>
              </a:spcAft>
              <a:buClr>
                <a:schemeClr val="dk1"/>
              </a:buClr>
              <a:buSzPts val="2800"/>
              <a:buFont typeface="Arial"/>
              <a:buNone/>
            </a:pPr>
            <a:r>
              <a:t/>
            </a:r>
            <a:endParaRPr sz="2800">
              <a:latin typeface="Times New Roman"/>
              <a:ea typeface="Times New Roman"/>
              <a:cs typeface="Times New Roman"/>
              <a:sym typeface="Times New Roman"/>
            </a:endParaRPr>
          </a:p>
          <a:p>
            <a:pPr indent="-342900" lvl="0" marL="342900" rtl="0" algn="l">
              <a:spcBef>
                <a:spcPts val="560"/>
              </a:spcBef>
              <a:spcAft>
                <a:spcPts val="0"/>
              </a:spcAft>
              <a:buClr>
                <a:schemeClr val="dk1"/>
              </a:buClr>
              <a:buSzPts val="2800"/>
              <a:buFont typeface="Arial"/>
              <a:buNone/>
            </a:pPr>
            <a:r>
              <a:t/>
            </a:r>
            <a:endParaRPr sz="2800">
              <a:latin typeface="Times New Roman"/>
              <a:ea typeface="Times New Roman"/>
              <a:cs typeface="Times New Roman"/>
              <a:sym typeface="Times New Roman"/>
            </a:endParaRPr>
          </a:p>
        </p:txBody>
      </p:sp>
      <p:graphicFrame>
        <p:nvGraphicFramePr>
          <p:cNvPr id="613" name="Google Shape;613;p77"/>
          <p:cNvGraphicFramePr/>
          <p:nvPr/>
        </p:nvGraphicFramePr>
        <p:xfrm>
          <a:off x="6804025" y="2571750"/>
          <a:ext cx="3000000" cy="3000000"/>
        </p:xfrm>
        <a:graphic>
          <a:graphicData uri="http://schemas.openxmlformats.org/drawingml/2006/table">
            <a:tbl>
              <a:tblPr>
                <a:noFill/>
                <a:tableStyleId>{99FE96FD-4614-4DBD-8734-294DF50B40A3}</a:tableStyleId>
              </a:tblPr>
              <a:tblGrid>
                <a:gridCol w="1319225"/>
              </a:tblGrid>
              <a:tr h="190500">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1700">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rgbClr val="D20000"/>
                        </a:buClr>
                        <a:buSzPts val="2100"/>
                        <a:buFont typeface="Times New Roman"/>
                        <a:buNone/>
                      </a:pPr>
                      <a:r>
                        <a:rPr b="0" i="0" lang="en" sz="2100" u="none" cap="none" strike="noStrike">
                          <a:solidFill>
                            <a:srgbClr val="D20000"/>
                          </a:solidFill>
                          <a:latin typeface="Times New Roman"/>
                          <a:ea typeface="Times New Roman"/>
                          <a:cs typeface="Times New Roman"/>
                          <a:sym typeface="Times New Roman"/>
                        </a:rPr>
                        <a:t>4</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1700">
                <a:tc>
                  <a:txBody>
                    <a:bodyPr/>
                    <a:lstStyle/>
                    <a:p>
                      <a:pPr indent="0" lvl="0" marL="0" marR="0" rtl="0" algn="ctr">
                        <a:lnSpc>
                          <a:spcPct val="100000"/>
                        </a:lnSpc>
                        <a:spcBef>
                          <a:spcPts val="0"/>
                        </a:spcBef>
                        <a:spcAft>
                          <a:spcPts val="0"/>
                        </a:spcAft>
                        <a:buClr>
                          <a:schemeClr val="dk1"/>
                        </a:buClr>
                        <a:buSzPts val="2100"/>
                        <a:buFont typeface="Times New Roman"/>
                        <a:buNone/>
                      </a:pPr>
                      <a:r>
                        <a:rPr b="0" i="0" lang="en" sz="2100" u="none" cap="none" strike="noStrike">
                          <a:solidFill>
                            <a:schemeClr val="dk1"/>
                          </a:solidFill>
                          <a:latin typeface="Times New Roman"/>
                          <a:ea typeface="Times New Roman"/>
                          <a:cs typeface="Times New Roman"/>
                          <a:sym typeface="Times New Roman"/>
                        </a:rPr>
                        <a:t>5</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chemeClr val="dk1"/>
                        </a:buClr>
                        <a:buSzPts val="2100"/>
                        <a:buFont typeface="Times New Roman"/>
                        <a:buNone/>
                      </a:pPr>
                      <a:r>
                        <a:rPr b="0" i="0" lang="en" sz="2100" u="none" cap="none" strike="noStrike">
                          <a:solidFill>
                            <a:schemeClr val="dk1"/>
                          </a:solidFill>
                          <a:latin typeface="Times New Roman"/>
                          <a:ea typeface="Times New Roman"/>
                          <a:cs typeface="Times New Roman"/>
                          <a:sym typeface="Times New Roman"/>
                        </a:rPr>
                        <a:t>1</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614" name="Google Shape;614;p77"/>
          <p:cNvSpPr txBox="1"/>
          <p:nvPr/>
        </p:nvSpPr>
        <p:spPr>
          <a:xfrm>
            <a:off x="179388" y="567333"/>
            <a:ext cx="890587" cy="276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3.2.5.4</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78"/>
          <p:cNvSpPr txBox="1"/>
          <p:nvPr>
            <p:ph type="title"/>
          </p:nvPr>
        </p:nvSpPr>
        <p:spPr>
          <a:xfrm>
            <a:off x="457200" y="154484"/>
            <a:ext cx="8229600" cy="642938"/>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
                <a:latin typeface="Arial"/>
                <a:ea typeface="Arial"/>
                <a:cs typeface="Arial"/>
                <a:sym typeface="Arial"/>
              </a:rPr>
              <a:t>Reverse-Polish Notation</a:t>
            </a:r>
            <a:endParaRPr/>
          </a:p>
        </p:txBody>
      </p:sp>
      <p:sp>
        <p:nvSpPr>
          <p:cNvPr id="621" name="Google Shape;621;p78"/>
          <p:cNvSpPr txBox="1"/>
          <p:nvPr>
            <p:ph idx="1" type="body"/>
          </p:nvPr>
        </p:nvSpPr>
        <p:spPr>
          <a:xfrm>
            <a:off x="457200" y="900113"/>
            <a:ext cx="8229600" cy="2545854"/>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Font typeface="Arial"/>
              <a:buNone/>
            </a:pPr>
            <a:r>
              <a:rPr lang="en">
                <a:latin typeface="Arial"/>
                <a:ea typeface="Arial"/>
                <a:cs typeface="Arial"/>
                <a:sym typeface="Arial"/>
              </a:rPr>
              <a:t>	Push </a:t>
            </a:r>
            <a:r>
              <a:rPr lang="en">
                <a:latin typeface="Times New Roman"/>
                <a:ea typeface="Times New Roman"/>
                <a:cs typeface="Times New Roman"/>
                <a:sym typeface="Times New Roman"/>
              </a:rPr>
              <a:t>5</a:t>
            </a:r>
            <a:r>
              <a:rPr lang="en">
                <a:latin typeface="Arial"/>
                <a:ea typeface="Arial"/>
                <a:cs typeface="Arial"/>
                <a:sym typeface="Arial"/>
              </a:rPr>
              <a:t> onto the stack </a:t>
            </a:r>
            <a:endParaRPr/>
          </a:p>
          <a:p>
            <a:pPr indent="-342900" lvl="0" marL="342900" rtl="0" algn="l">
              <a:spcBef>
                <a:spcPts val="560"/>
              </a:spcBef>
              <a:spcAft>
                <a:spcPts val="0"/>
              </a:spcAft>
              <a:buClr>
                <a:schemeClr val="dk1"/>
              </a:buClr>
              <a:buSzPts val="2000"/>
              <a:buFont typeface="Arial"/>
              <a:buNone/>
            </a:pPr>
            <a:r>
              <a:rPr lang="en">
                <a:latin typeface="Arial"/>
                <a:ea typeface="Arial"/>
                <a:cs typeface="Arial"/>
                <a:sym typeface="Arial"/>
              </a:rPr>
              <a:t>		 </a:t>
            </a:r>
            <a:r>
              <a:rPr lang="en" sz="2800">
                <a:latin typeface="Times New Roman"/>
                <a:ea typeface="Times New Roman"/>
                <a:cs typeface="Times New Roman"/>
                <a:sym typeface="Times New Roman"/>
              </a:rPr>
              <a:t>1  2  3  +  4  </a:t>
            </a:r>
            <a:r>
              <a:rPr lang="en" sz="2800">
                <a:solidFill>
                  <a:srgbClr val="D20000"/>
                </a:solidFill>
                <a:latin typeface="Times New Roman"/>
                <a:ea typeface="Times New Roman"/>
                <a:cs typeface="Times New Roman"/>
                <a:sym typeface="Times New Roman"/>
              </a:rPr>
              <a:t>5</a:t>
            </a:r>
            <a:r>
              <a:rPr lang="en" sz="2800">
                <a:latin typeface="Times New Roman"/>
                <a:ea typeface="Times New Roman"/>
                <a:cs typeface="Times New Roman"/>
                <a:sym typeface="Times New Roman"/>
              </a:rPr>
              <a:t>  6  ×  –  7  ×  +  –  8  9  ×  +</a:t>
            </a:r>
            <a:endParaRPr/>
          </a:p>
          <a:p>
            <a:pPr indent="-342900" lvl="0" marL="342900" rtl="0" algn="l">
              <a:spcBef>
                <a:spcPts val="560"/>
              </a:spcBef>
              <a:spcAft>
                <a:spcPts val="0"/>
              </a:spcAft>
              <a:buClr>
                <a:schemeClr val="dk1"/>
              </a:buClr>
              <a:buSzPts val="2800"/>
              <a:buFont typeface="Arial"/>
              <a:buNone/>
            </a:pPr>
            <a:r>
              <a:t/>
            </a:r>
            <a:endParaRPr sz="2800">
              <a:latin typeface="Times New Roman"/>
              <a:ea typeface="Times New Roman"/>
              <a:cs typeface="Times New Roman"/>
              <a:sym typeface="Times New Roman"/>
            </a:endParaRPr>
          </a:p>
          <a:p>
            <a:pPr indent="-342900" lvl="0" marL="342900" rtl="0" algn="l">
              <a:spcBef>
                <a:spcPts val="560"/>
              </a:spcBef>
              <a:spcAft>
                <a:spcPts val="0"/>
              </a:spcAft>
              <a:buClr>
                <a:schemeClr val="dk1"/>
              </a:buClr>
              <a:buSzPts val="2800"/>
              <a:buFont typeface="Arial"/>
              <a:buNone/>
            </a:pPr>
            <a:r>
              <a:t/>
            </a:r>
            <a:endParaRPr sz="2800">
              <a:latin typeface="Times New Roman"/>
              <a:ea typeface="Times New Roman"/>
              <a:cs typeface="Times New Roman"/>
              <a:sym typeface="Times New Roman"/>
            </a:endParaRPr>
          </a:p>
        </p:txBody>
      </p:sp>
      <p:graphicFrame>
        <p:nvGraphicFramePr>
          <p:cNvPr id="622" name="Google Shape;622;p78"/>
          <p:cNvGraphicFramePr/>
          <p:nvPr/>
        </p:nvGraphicFramePr>
        <p:xfrm>
          <a:off x="6804025" y="2571750"/>
          <a:ext cx="3000000" cy="3000000"/>
        </p:xfrm>
        <a:graphic>
          <a:graphicData uri="http://schemas.openxmlformats.org/drawingml/2006/table">
            <a:tbl>
              <a:tblPr>
                <a:noFill/>
                <a:tableStyleId>{99FE96FD-4614-4DBD-8734-294DF50B40A3}</a:tableStyleId>
              </a:tblPr>
              <a:tblGrid>
                <a:gridCol w="1319225"/>
              </a:tblGrid>
              <a:tr h="190500">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1700">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58375">
                <a:tc>
                  <a:txBody>
                    <a:bodyPr/>
                    <a:lstStyle/>
                    <a:p>
                      <a:pPr indent="0" lvl="0" marL="0" marR="0" rtl="0" algn="ctr">
                        <a:lnSpc>
                          <a:spcPct val="100000"/>
                        </a:lnSpc>
                        <a:spcBef>
                          <a:spcPts val="0"/>
                        </a:spcBef>
                        <a:spcAft>
                          <a:spcPts val="0"/>
                        </a:spcAft>
                        <a:buClr>
                          <a:srgbClr val="D20000"/>
                        </a:buClr>
                        <a:buSzPts val="2100"/>
                        <a:buFont typeface="Times New Roman"/>
                        <a:buNone/>
                      </a:pPr>
                      <a:r>
                        <a:rPr b="0" i="0" lang="en" sz="2100" u="none" cap="none" strike="noStrike">
                          <a:solidFill>
                            <a:srgbClr val="D20000"/>
                          </a:solidFill>
                          <a:latin typeface="Times New Roman"/>
                          <a:ea typeface="Times New Roman"/>
                          <a:cs typeface="Times New Roman"/>
                          <a:sym typeface="Times New Roman"/>
                        </a:rPr>
                        <a:t>5</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chemeClr val="dk1"/>
                        </a:buClr>
                        <a:buSzPts val="2100"/>
                        <a:buFont typeface="Times New Roman"/>
                        <a:buNone/>
                      </a:pPr>
                      <a:r>
                        <a:rPr b="0" i="0" lang="en" sz="2100" u="none" cap="none" strike="noStrike">
                          <a:solidFill>
                            <a:schemeClr val="dk1"/>
                          </a:solidFill>
                          <a:latin typeface="Times New Roman"/>
                          <a:ea typeface="Times New Roman"/>
                          <a:cs typeface="Times New Roman"/>
                          <a:sym typeface="Times New Roman"/>
                        </a:rPr>
                        <a:t>4</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1700">
                <a:tc>
                  <a:txBody>
                    <a:bodyPr/>
                    <a:lstStyle/>
                    <a:p>
                      <a:pPr indent="0" lvl="0" marL="0" marR="0" rtl="0" algn="ctr">
                        <a:lnSpc>
                          <a:spcPct val="100000"/>
                        </a:lnSpc>
                        <a:spcBef>
                          <a:spcPts val="0"/>
                        </a:spcBef>
                        <a:spcAft>
                          <a:spcPts val="0"/>
                        </a:spcAft>
                        <a:buClr>
                          <a:schemeClr val="dk1"/>
                        </a:buClr>
                        <a:buSzPts val="2100"/>
                        <a:buFont typeface="Times New Roman"/>
                        <a:buNone/>
                      </a:pPr>
                      <a:r>
                        <a:rPr b="0" i="0" lang="en" sz="2100" u="none" cap="none" strike="noStrike">
                          <a:solidFill>
                            <a:schemeClr val="dk1"/>
                          </a:solidFill>
                          <a:latin typeface="Times New Roman"/>
                          <a:ea typeface="Times New Roman"/>
                          <a:cs typeface="Times New Roman"/>
                          <a:sym typeface="Times New Roman"/>
                        </a:rPr>
                        <a:t>5</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chemeClr val="dk1"/>
                        </a:buClr>
                        <a:buSzPts val="2100"/>
                        <a:buFont typeface="Times New Roman"/>
                        <a:buNone/>
                      </a:pPr>
                      <a:r>
                        <a:rPr b="0" i="0" lang="en" sz="2100" u="none" cap="none" strike="noStrike">
                          <a:solidFill>
                            <a:schemeClr val="dk1"/>
                          </a:solidFill>
                          <a:latin typeface="Times New Roman"/>
                          <a:ea typeface="Times New Roman"/>
                          <a:cs typeface="Times New Roman"/>
                          <a:sym typeface="Times New Roman"/>
                        </a:rPr>
                        <a:t>1</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623" name="Google Shape;623;p78"/>
          <p:cNvSpPr txBox="1"/>
          <p:nvPr/>
        </p:nvSpPr>
        <p:spPr>
          <a:xfrm>
            <a:off x="179388" y="567333"/>
            <a:ext cx="890587" cy="276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3.2.5.4</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79"/>
          <p:cNvSpPr txBox="1"/>
          <p:nvPr>
            <p:ph type="title"/>
          </p:nvPr>
        </p:nvSpPr>
        <p:spPr>
          <a:xfrm>
            <a:off x="457200" y="154484"/>
            <a:ext cx="8229600" cy="642938"/>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
                <a:latin typeface="Arial"/>
                <a:ea typeface="Arial"/>
                <a:cs typeface="Arial"/>
                <a:sym typeface="Arial"/>
              </a:rPr>
              <a:t>Reverse-Polish Notation</a:t>
            </a:r>
            <a:endParaRPr/>
          </a:p>
        </p:txBody>
      </p:sp>
      <p:sp>
        <p:nvSpPr>
          <p:cNvPr id="630" name="Google Shape;630;p79"/>
          <p:cNvSpPr txBox="1"/>
          <p:nvPr>
            <p:ph idx="1" type="body"/>
          </p:nvPr>
        </p:nvSpPr>
        <p:spPr>
          <a:xfrm>
            <a:off x="457200" y="900113"/>
            <a:ext cx="8229600" cy="2545854"/>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Font typeface="Arial"/>
              <a:buNone/>
            </a:pPr>
            <a:r>
              <a:rPr lang="en">
                <a:latin typeface="Arial"/>
                <a:ea typeface="Arial"/>
                <a:cs typeface="Arial"/>
                <a:sym typeface="Arial"/>
              </a:rPr>
              <a:t>	Push </a:t>
            </a:r>
            <a:r>
              <a:rPr lang="en">
                <a:latin typeface="Times New Roman"/>
                <a:ea typeface="Times New Roman"/>
                <a:cs typeface="Times New Roman"/>
                <a:sym typeface="Times New Roman"/>
              </a:rPr>
              <a:t>6</a:t>
            </a:r>
            <a:r>
              <a:rPr lang="en">
                <a:latin typeface="Arial"/>
                <a:ea typeface="Arial"/>
                <a:cs typeface="Arial"/>
                <a:sym typeface="Arial"/>
              </a:rPr>
              <a:t> onto the stack </a:t>
            </a:r>
            <a:endParaRPr/>
          </a:p>
          <a:p>
            <a:pPr indent="-342900" lvl="0" marL="342900" rtl="0" algn="l">
              <a:spcBef>
                <a:spcPts val="560"/>
              </a:spcBef>
              <a:spcAft>
                <a:spcPts val="0"/>
              </a:spcAft>
              <a:buClr>
                <a:schemeClr val="dk1"/>
              </a:buClr>
              <a:buSzPts val="2000"/>
              <a:buFont typeface="Arial"/>
              <a:buNone/>
            </a:pPr>
            <a:r>
              <a:rPr lang="en">
                <a:latin typeface="Arial"/>
                <a:ea typeface="Arial"/>
                <a:cs typeface="Arial"/>
                <a:sym typeface="Arial"/>
              </a:rPr>
              <a:t>		 </a:t>
            </a:r>
            <a:r>
              <a:rPr lang="en" sz="2800">
                <a:latin typeface="Times New Roman"/>
                <a:ea typeface="Times New Roman"/>
                <a:cs typeface="Times New Roman"/>
                <a:sym typeface="Times New Roman"/>
              </a:rPr>
              <a:t>1  2  3  +  4  5  </a:t>
            </a:r>
            <a:r>
              <a:rPr lang="en" sz="2800">
                <a:solidFill>
                  <a:srgbClr val="D20000"/>
                </a:solidFill>
                <a:latin typeface="Times New Roman"/>
                <a:ea typeface="Times New Roman"/>
                <a:cs typeface="Times New Roman"/>
                <a:sym typeface="Times New Roman"/>
              </a:rPr>
              <a:t>6</a:t>
            </a:r>
            <a:r>
              <a:rPr lang="en" sz="2800">
                <a:latin typeface="Times New Roman"/>
                <a:ea typeface="Times New Roman"/>
                <a:cs typeface="Times New Roman"/>
                <a:sym typeface="Times New Roman"/>
              </a:rPr>
              <a:t>  ×  –  7  ×  +  –  8  9  ×  +</a:t>
            </a:r>
            <a:endParaRPr/>
          </a:p>
          <a:p>
            <a:pPr indent="-342900" lvl="0" marL="342900" rtl="0" algn="l">
              <a:spcBef>
                <a:spcPts val="560"/>
              </a:spcBef>
              <a:spcAft>
                <a:spcPts val="0"/>
              </a:spcAft>
              <a:buClr>
                <a:schemeClr val="dk1"/>
              </a:buClr>
              <a:buSzPts val="2800"/>
              <a:buFont typeface="Arial"/>
              <a:buNone/>
            </a:pPr>
            <a:r>
              <a:t/>
            </a:r>
            <a:endParaRPr sz="2800">
              <a:latin typeface="Times New Roman"/>
              <a:ea typeface="Times New Roman"/>
              <a:cs typeface="Times New Roman"/>
              <a:sym typeface="Times New Roman"/>
            </a:endParaRPr>
          </a:p>
          <a:p>
            <a:pPr indent="-342900" lvl="0" marL="342900" rtl="0" algn="l">
              <a:spcBef>
                <a:spcPts val="560"/>
              </a:spcBef>
              <a:spcAft>
                <a:spcPts val="0"/>
              </a:spcAft>
              <a:buClr>
                <a:schemeClr val="dk1"/>
              </a:buClr>
              <a:buSzPts val="2800"/>
              <a:buFont typeface="Arial"/>
              <a:buNone/>
            </a:pPr>
            <a:r>
              <a:t/>
            </a:r>
            <a:endParaRPr sz="2800">
              <a:latin typeface="Times New Roman"/>
              <a:ea typeface="Times New Roman"/>
              <a:cs typeface="Times New Roman"/>
              <a:sym typeface="Times New Roman"/>
            </a:endParaRPr>
          </a:p>
        </p:txBody>
      </p:sp>
      <p:graphicFrame>
        <p:nvGraphicFramePr>
          <p:cNvPr id="631" name="Google Shape;631;p79"/>
          <p:cNvGraphicFramePr/>
          <p:nvPr/>
        </p:nvGraphicFramePr>
        <p:xfrm>
          <a:off x="6804025" y="2571750"/>
          <a:ext cx="3000000" cy="3000000"/>
        </p:xfrm>
        <a:graphic>
          <a:graphicData uri="http://schemas.openxmlformats.org/drawingml/2006/table">
            <a:tbl>
              <a:tblPr>
                <a:noFill/>
                <a:tableStyleId>{99FE96FD-4614-4DBD-8734-294DF50B40A3}</a:tableStyleId>
              </a:tblPr>
              <a:tblGrid>
                <a:gridCol w="1319225"/>
              </a:tblGrid>
              <a:tr h="190500">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1700">
                <a:tc>
                  <a:txBody>
                    <a:bodyPr/>
                    <a:lstStyle/>
                    <a:p>
                      <a:pPr indent="0" lvl="0" marL="0" marR="0" rtl="0" algn="ctr">
                        <a:lnSpc>
                          <a:spcPct val="100000"/>
                        </a:lnSpc>
                        <a:spcBef>
                          <a:spcPts val="0"/>
                        </a:spcBef>
                        <a:spcAft>
                          <a:spcPts val="0"/>
                        </a:spcAft>
                        <a:buClr>
                          <a:srgbClr val="D20000"/>
                        </a:buClr>
                        <a:buSzPts val="2100"/>
                        <a:buFont typeface="Times New Roman"/>
                        <a:buNone/>
                      </a:pPr>
                      <a:r>
                        <a:rPr b="0" i="0" lang="en" sz="2100" u="none" cap="none" strike="noStrike">
                          <a:solidFill>
                            <a:srgbClr val="D20000"/>
                          </a:solidFill>
                          <a:latin typeface="Times New Roman"/>
                          <a:ea typeface="Times New Roman"/>
                          <a:cs typeface="Times New Roman"/>
                          <a:sym typeface="Times New Roman"/>
                        </a:rPr>
                        <a:t>6</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chemeClr val="dk1"/>
                        </a:buClr>
                        <a:buSzPts val="2100"/>
                        <a:buFont typeface="Times New Roman"/>
                        <a:buNone/>
                      </a:pPr>
                      <a:r>
                        <a:rPr b="0" i="0" lang="en" sz="2100" u="none" cap="none" strike="noStrike">
                          <a:solidFill>
                            <a:schemeClr val="dk1"/>
                          </a:solidFill>
                          <a:latin typeface="Times New Roman"/>
                          <a:ea typeface="Times New Roman"/>
                          <a:cs typeface="Times New Roman"/>
                          <a:sym typeface="Times New Roman"/>
                        </a:rPr>
                        <a:t>5</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chemeClr val="dk1"/>
                        </a:buClr>
                        <a:buSzPts val="2100"/>
                        <a:buFont typeface="Times New Roman"/>
                        <a:buNone/>
                      </a:pPr>
                      <a:r>
                        <a:rPr b="0" i="0" lang="en" sz="2100" u="none" cap="none" strike="noStrike">
                          <a:solidFill>
                            <a:schemeClr val="dk1"/>
                          </a:solidFill>
                          <a:latin typeface="Times New Roman"/>
                          <a:ea typeface="Times New Roman"/>
                          <a:cs typeface="Times New Roman"/>
                          <a:sym typeface="Times New Roman"/>
                        </a:rPr>
                        <a:t>4</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1700">
                <a:tc>
                  <a:txBody>
                    <a:bodyPr/>
                    <a:lstStyle/>
                    <a:p>
                      <a:pPr indent="0" lvl="0" marL="0" marR="0" rtl="0" algn="ctr">
                        <a:lnSpc>
                          <a:spcPct val="100000"/>
                        </a:lnSpc>
                        <a:spcBef>
                          <a:spcPts val="0"/>
                        </a:spcBef>
                        <a:spcAft>
                          <a:spcPts val="0"/>
                        </a:spcAft>
                        <a:buClr>
                          <a:schemeClr val="dk1"/>
                        </a:buClr>
                        <a:buSzPts val="2100"/>
                        <a:buFont typeface="Times New Roman"/>
                        <a:buNone/>
                      </a:pPr>
                      <a:r>
                        <a:rPr b="0" i="0" lang="en" sz="2100" u="none" cap="none" strike="noStrike">
                          <a:solidFill>
                            <a:schemeClr val="dk1"/>
                          </a:solidFill>
                          <a:latin typeface="Times New Roman"/>
                          <a:ea typeface="Times New Roman"/>
                          <a:cs typeface="Times New Roman"/>
                          <a:sym typeface="Times New Roman"/>
                        </a:rPr>
                        <a:t>5</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chemeClr val="dk1"/>
                        </a:buClr>
                        <a:buSzPts val="2100"/>
                        <a:buFont typeface="Times New Roman"/>
                        <a:buNone/>
                      </a:pPr>
                      <a:r>
                        <a:rPr b="0" i="0" lang="en" sz="2100" u="none" cap="none" strike="noStrike">
                          <a:solidFill>
                            <a:schemeClr val="dk1"/>
                          </a:solidFill>
                          <a:latin typeface="Times New Roman"/>
                          <a:ea typeface="Times New Roman"/>
                          <a:cs typeface="Times New Roman"/>
                          <a:sym typeface="Times New Roman"/>
                        </a:rPr>
                        <a:t>1</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632" name="Google Shape;632;p79"/>
          <p:cNvSpPr txBox="1"/>
          <p:nvPr/>
        </p:nvSpPr>
        <p:spPr>
          <a:xfrm>
            <a:off x="179388" y="567333"/>
            <a:ext cx="890587" cy="276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3.2.5.4</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80"/>
          <p:cNvSpPr txBox="1"/>
          <p:nvPr>
            <p:ph type="title"/>
          </p:nvPr>
        </p:nvSpPr>
        <p:spPr>
          <a:xfrm>
            <a:off x="457200" y="154484"/>
            <a:ext cx="8229600" cy="642938"/>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
                <a:latin typeface="Arial"/>
                <a:ea typeface="Arial"/>
                <a:cs typeface="Arial"/>
                <a:sym typeface="Arial"/>
              </a:rPr>
              <a:t>Reverse-Polish Notation</a:t>
            </a:r>
            <a:endParaRPr/>
          </a:p>
        </p:txBody>
      </p:sp>
      <p:sp>
        <p:nvSpPr>
          <p:cNvPr id="639" name="Google Shape;639;p80"/>
          <p:cNvSpPr txBox="1"/>
          <p:nvPr>
            <p:ph idx="1" type="body"/>
          </p:nvPr>
        </p:nvSpPr>
        <p:spPr>
          <a:xfrm>
            <a:off x="457200" y="1198960"/>
            <a:ext cx="8229600" cy="339447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Font typeface="Arial"/>
              <a:buNone/>
            </a:pPr>
            <a:r>
              <a:rPr lang="en">
                <a:latin typeface="Arial"/>
                <a:ea typeface="Arial"/>
                <a:cs typeface="Arial"/>
                <a:sym typeface="Arial"/>
              </a:rPr>
              <a:t>	Pop </a:t>
            </a:r>
            <a:r>
              <a:rPr lang="en">
                <a:latin typeface="Times New Roman"/>
                <a:ea typeface="Times New Roman"/>
                <a:cs typeface="Times New Roman"/>
                <a:sym typeface="Times New Roman"/>
              </a:rPr>
              <a:t>6</a:t>
            </a:r>
            <a:r>
              <a:rPr lang="en">
                <a:latin typeface="Arial"/>
                <a:ea typeface="Arial"/>
                <a:cs typeface="Arial"/>
                <a:sym typeface="Arial"/>
              </a:rPr>
              <a:t> and </a:t>
            </a:r>
            <a:r>
              <a:rPr lang="en">
                <a:latin typeface="Times New Roman"/>
                <a:ea typeface="Times New Roman"/>
                <a:cs typeface="Times New Roman"/>
                <a:sym typeface="Times New Roman"/>
              </a:rPr>
              <a:t>5</a:t>
            </a:r>
            <a:r>
              <a:rPr lang="en">
                <a:latin typeface="Arial"/>
                <a:ea typeface="Arial"/>
                <a:cs typeface="Arial"/>
                <a:sym typeface="Arial"/>
              </a:rPr>
              <a:t> and push </a:t>
            </a:r>
            <a:r>
              <a:rPr lang="en">
                <a:latin typeface="Times New Roman"/>
                <a:ea typeface="Times New Roman"/>
                <a:cs typeface="Times New Roman"/>
                <a:sym typeface="Times New Roman"/>
              </a:rPr>
              <a:t>5 </a:t>
            </a:r>
            <a:r>
              <a:rPr lang="en">
                <a:solidFill>
                  <a:srgbClr val="D20000"/>
                </a:solidFill>
                <a:latin typeface="Times New Roman"/>
                <a:ea typeface="Times New Roman"/>
                <a:cs typeface="Times New Roman"/>
                <a:sym typeface="Times New Roman"/>
              </a:rPr>
              <a:t>×</a:t>
            </a:r>
            <a:r>
              <a:rPr lang="en">
                <a:latin typeface="Times New Roman"/>
                <a:ea typeface="Times New Roman"/>
                <a:cs typeface="Times New Roman"/>
                <a:sym typeface="Times New Roman"/>
              </a:rPr>
              <a:t> 6 = 30</a:t>
            </a:r>
            <a:endParaRPr>
              <a:latin typeface="Arial"/>
              <a:ea typeface="Arial"/>
              <a:cs typeface="Arial"/>
              <a:sym typeface="Arial"/>
            </a:endParaRPr>
          </a:p>
          <a:p>
            <a:pPr indent="-342900" lvl="0" marL="342900" rtl="0" algn="l">
              <a:spcBef>
                <a:spcPts val="560"/>
              </a:spcBef>
              <a:spcAft>
                <a:spcPts val="0"/>
              </a:spcAft>
              <a:buClr>
                <a:schemeClr val="dk1"/>
              </a:buClr>
              <a:buSzPts val="2000"/>
              <a:buFont typeface="Arial"/>
              <a:buNone/>
            </a:pPr>
            <a:r>
              <a:rPr lang="en">
                <a:latin typeface="Arial"/>
                <a:ea typeface="Arial"/>
                <a:cs typeface="Arial"/>
                <a:sym typeface="Arial"/>
              </a:rPr>
              <a:t>		 </a:t>
            </a:r>
            <a:r>
              <a:rPr lang="en" sz="2800">
                <a:latin typeface="Times New Roman"/>
                <a:ea typeface="Times New Roman"/>
                <a:cs typeface="Times New Roman"/>
                <a:sym typeface="Times New Roman"/>
              </a:rPr>
              <a:t>1  2  3  +  4  5  6  </a:t>
            </a:r>
            <a:r>
              <a:rPr lang="en" sz="2800">
                <a:solidFill>
                  <a:srgbClr val="D20000"/>
                </a:solidFill>
                <a:latin typeface="Times New Roman"/>
                <a:ea typeface="Times New Roman"/>
                <a:cs typeface="Times New Roman"/>
                <a:sym typeface="Times New Roman"/>
              </a:rPr>
              <a:t>×</a:t>
            </a:r>
            <a:r>
              <a:rPr lang="en" sz="2800">
                <a:latin typeface="Times New Roman"/>
                <a:ea typeface="Times New Roman"/>
                <a:cs typeface="Times New Roman"/>
                <a:sym typeface="Times New Roman"/>
              </a:rPr>
              <a:t>  –  7  ×  +  –  8  9  ×  +</a:t>
            </a:r>
            <a:endParaRPr/>
          </a:p>
          <a:p>
            <a:pPr indent="-342900" lvl="0" marL="342900" rtl="0" algn="l">
              <a:spcBef>
                <a:spcPts val="560"/>
              </a:spcBef>
              <a:spcAft>
                <a:spcPts val="0"/>
              </a:spcAft>
              <a:buClr>
                <a:schemeClr val="dk1"/>
              </a:buClr>
              <a:buSzPts val="2800"/>
              <a:buFont typeface="Arial"/>
              <a:buNone/>
            </a:pPr>
            <a:r>
              <a:t/>
            </a:r>
            <a:endParaRPr sz="2800">
              <a:latin typeface="Times New Roman"/>
              <a:ea typeface="Times New Roman"/>
              <a:cs typeface="Times New Roman"/>
              <a:sym typeface="Times New Roman"/>
            </a:endParaRPr>
          </a:p>
          <a:p>
            <a:pPr indent="-342900" lvl="0" marL="342900" rtl="0" algn="l">
              <a:spcBef>
                <a:spcPts val="560"/>
              </a:spcBef>
              <a:spcAft>
                <a:spcPts val="0"/>
              </a:spcAft>
              <a:buClr>
                <a:schemeClr val="dk1"/>
              </a:buClr>
              <a:buSzPts val="2800"/>
              <a:buFont typeface="Arial"/>
              <a:buNone/>
            </a:pPr>
            <a:r>
              <a:t/>
            </a:r>
            <a:endParaRPr sz="2800">
              <a:latin typeface="Times New Roman"/>
              <a:ea typeface="Times New Roman"/>
              <a:cs typeface="Times New Roman"/>
              <a:sym typeface="Times New Roman"/>
            </a:endParaRPr>
          </a:p>
        </p:txBody>
      </p:sp>
      <p:graphicFrame>
        <p:nvGraphicFramePr>
          <p:cNvPr id="640" name="Google Shape;640;p80"/>
          <p:cNvGraphicFramePr/>
          <p:nvPr/>
        </p:nvGraphicFramePr>
        <p:xfrm>
          <a:off x="6804025" y="2571750"/>
          <a:ext cx="3000000" cy="3000000"/>
        </p:xfrm>
        <a:graphic>
          <a:graphicData uri="http://schemas.openxmlformats.org/drawingml/2006/table">
            <a:tbl>
              <a:tblPr>
                <a:noFill/>
                <a:tableStyleId>{99FE96FD-4614-4DBD-8734-294DF50B40A3}</a:tableStyleId>
              </a:tblPr>
              <a:tblGrid>
                <a:gridCol w="1319225"/>
              </a:tblGrid>
              <a:tr h="190500">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1700">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rgbClr val="D20000"/>
                        </a:buClr>
                        <a:buSzPts val="2100"/>
                        <a:buFont typeface="Times New Roman"/>
                        <a:buNone/>
                      </a:pPr>
                      <a:r>
                        <a:rPr b="0" i="0" lang="en" sz="2100" u="none" cap="none" strike="noStrike">
                          <a:solidFill>
                            <a:srgbClr val="D20000"/>
                          </a:solidFill>
                          <a:latin typeface="Times New Roman"/>
                          <a:ea typeface="Times New Roman"/>
                          <a:cs typeface="Times New Roman"/>
                          <a:sym typeface="Times New Roman"/>
                        </a:rPr>
                        <a:t>30</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chemeClr val="dk1"/>
                        </a:buClr>
                        <a:buSzPts val="2100"/>
                        <a:buFont typeface="Times New Roman"/>
                        <a:buNone/>
                      </a:pPr>
                      <a:r>
                        <a:rPr b="0" i="0" lang="en" sz="2100" u="none" cap="none" strike="noStrike">
                          <a:solidFill>
                            <a:schemeClr val="dk1"/>
                          </a:solidFill>
                          <a:latin typeface="Times New Roman"/>
                          <a:ea typeface="Times New Roman"/>
                          <a:cs typeface="Times New Roman"/>
                          <a:sym typeface="Times New Roman"/>
                        </a:rPr>
                        <a:t>4</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1700">
                <a:tc>
                  <a:txBody>
                    <a:bodyPr/>
                    <a:lstStyle/>
                    <a:p>
                      <a:pPr indent="0" lvl="0" marL="0" marR="0" rtl="0" algn="ctr">
                        <a:lnSpc>
                          <a:spcPct val="100000"/>
                        </a:lnSpc>
                        <a:spcBef>
                          <a:spcPts val="0"/>
                        </a:spcBef>
                        <a:spcAft>
                          <a:spcPts val="0"/>
                        </a:spcAft>
                        <a:buClr>
                          <a:schemeClr val="dk1"/>
                        </a:buClr>
                        <a:buSzPts val="2100"/>
                        <a:buFont typeface="Times New Roman"/>
                        <a:buNone/>
                      </a:pPr>
                      <a:r>
                        <a:rPr b="0" i="0" lang="en" sz="2100" u="none" cap="none" strike="noStrike">
                          <a:solidFill>
                            <a:schemeClr val="dk1"/>
                          </a:solidFill>
                          <a:latin typeface="Times New Roman"/>
                          <a:ea typeface="Times New Roman"/>
                          <a:cs typeface="Times New Roman"/>
                          <a:sym typeface="Times New Roman"/>
                        </a:rPr>
                        <a:t>5</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chemeClr val="dk1"/>
                        </a:buClr>
                        <a:buSzPts val="2100"/>
                        <a:buFont typeface="Times New Roman"/>
                        <a:buNone/>
                      </a:pPr>
                      <a:r>
                        <a:rPr b="0" i="0" lang="en" sz="2100" u="none" cap="none" strike="noStrike">
                          <a:solidFill>
                            <a:schemeClr val="dk1"/>
                          </a:solidFill>
                          <a:latin typeface="Times New Roman"/>
                          <a:ea typeface="Times New Roman"/>
                          <a:cs typeface="Times New Roman"/>
                          <a:sym typeface="Times New Roman"/>
                        </a:rPr>
                        <a:t>1</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641" name="Google Shape;641;p80"/>
          <p:cNvSpPr txBox="1"/>
          <p:nvPr/>
        </p:nvSpPr>
        <p:spPr>
          <a:xfrm>
            <a:off x="179388" y="567333"/>
            <a:ext cx="890587" cy="276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3.2.5.4</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81"/>
          <p:cNvSpPr txBox="1"/>
          <p:nvPr>
            <p:ph type="title"/>
          </p:nvPr>
        </p:nvSpPr>
        <p:spPr>
          <a:xfrm>
            <a:off x="457200" y="154484"/>
            <a:ext cx="8229600" cy="642938"/>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
                <a:latin typeface="Arial"/>
                <a:ea typeface="Arial"/>
                <a:cs typeface="Arial"/>
                <a:sym typeface="Arial"/>
              </a:rPr>
              <a:t>Reverse-Polish Notation</a:t>
            </a:r>
            <a:endParaRPr/>
          </a:p>
        </p:txBody>
      </p:sp>
      <p:sp>
        <p:nvSpPr>
          <p:cNvPr id="648" name="Google Shape;648;p81"/>
          <p:cNvSpPr txBox="1"/>
          <p:nvPr>
            <p:ph idx="1" type="body"/>
          </p:nvPr>
        </p:nvSpPr>
        <p:spPr>
          <a:xfrm>
            <a:off x="457200" y="1200150"/>
            <a:ext cx="8075613" cy="339447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Font typeface="Arial"/>
              <a:buNone/>
            </a:pPr>
            <a:r>
              <a:rPr lang="en">
                <a:latin typeface="Arial"/>
                <a:ea typeface="Arial"/>
                <a:cs typeface="Arial"/>
                <a:sym typeface="Arial"/>
              </a:rPr>
              <a:t>	Pop </a:t>
            </a:r>
            <a:r>
              <a:rPr lang="en">
                <a:latin typeface="Times New Roman"/>
                <a:ea typeface="Times New Roman"/>
                <a:cs typeface="Times New Roman"/>
                <a:sym typeface="Times New Roman"/>
              </a:rPr>
              <a:t>30</a:t>
            </a:r>
            <a:r>
              <a:rPr lang="en">
                <a:latin typeface="Arial"/>
                <a:ea typeface="Arial"/>
                <a:cs typeface="Arial"/>
                <a:sym typeface="Arial"/>
              </a:rPr>
              <a:t> and </a:t>
            </a:r>
            <a:r>
              <a:rPr lang="en">
                <a:latin typeface="Times New Roman"/>
                <a:ea typeface="Times New Roman"/>
                <a:cs typeface="Times New Roman"/>
                <a:sym typeface="Times New Roman"/>
              </a:rPr>
              <a:t>4</a:t>
            </a:r>
            <a:r>
              <a:rPr lang="en">
                <a:latin typeface="Arial"/>
                <a:ea typeface="Arial"/>
                <a:cs typeface="Arial"/>
                <a:sym typeface="Arial"/>
              </a:rPr>
              <a:t> and push </a:t>
            </a:r>
            <a:r>
              <a:rPr lang="en">
                <a:latin typeface="Times New Roman"/>
                <a:ea typeface="Times New Roman"/>
                <a:cs typeface="Times New Roman"/>
                <a:sym typeface="Times New Roman"/>
              </a:rPr>
              <a:t>4 </a:t>
            </a:r>
            <a:r>
              <a:rPr lang="en">
                <a:solidFill>
                  <a:srgbClr val="D20000"/>
                </a:solidFill>
                <a:latin typeface="Times New Roman"/>
                <a:ea typeface="Times New Roman"/>
                <a:cs typeface="Times New Roman"/>
                <a:sym typeface="Times New Roman"/>
              </a:rPr>
              <a:t>–</a:t>
            </a:r>
            <a:r>
              <a:rPr lang="en">
                <a:latin typeface="Times New Roman"/>
                <a:ea typeface="Times New Roman"/>
                <a:cs typeface="Times New Roman"/>
                <a:sym typeface="Times New Roman"/>
              </a:rPr>
              <a:t> 30 = –26</a:t>
            </a:r>
            <a:endParaRPr>
              <a:latin typeface="Arial"/>
              <a:ea typeface="Arial"/>
              <a:cs typeface="Arial"/>
              <a:sym typeface="Arial"/>
            </a:endParaRPr>
          </a:p>
          <a:p>
            <a:pPr indent="-342900" lvl="0" marL="342900" rtl="0" algn="l">
              <a:spcBef>
                <a:spcPts val="560"/>
              </a:spcBef>
              <a:spcAft>
                <a:spcPts val="0"/>
              </a:spcAft>
              <a:buClr>
                <a:schemeClr val="dk1"/>
              </a:buClr>
              <a:buSzPts val="2000"/>
              <a:buFont typeface="Arial"/>
              <a:buNone/>
            </a:pPr>
            <a:r>
              <a:rPr lang="en">
                <a:latin typeface="Arial"/>
                <a:ea typeface="Arial"/>
                <a:cs typeface="Arial"/>
                <a:sym typeface="Arial"/>
              </a:rPr>
              <a:t>		 </a:t>
            </a:r>
            <a:r>
              <a:rPr lang="en" sz="2800">
                <a:latin typeface="Times New Roman"/>
                <a:ea typeface="Times New Roman"/>
                <a:cs typeface="Times New Roman"/>
                <a:sym typeface="Times New Roman"/>
              </a:rPr>
              <a:t>1  2  3  +  4  5  6  ×  </a:t>
            </a:r>
            <a:r>
              <a:rPr lang="en" sz="2800">
                <a:solidFill>
                  <a:srgbClr val="D20000"/>
                </a:solidFill>
                <a:latin typeface="Times New Roman"/>
                <a:ea typeface="Times New Roman"/>
                <a:cs typeface="Times New Roman"/>
                <a:sym typeface="Times New Roman"/>
              </a:rPr>
              <a:t>–</a:t>
            </a:r>
            <a:r>
              <a:rPr lang="en" sz="2800">
                <a:latin typeface="Times New Roman"/>
                <a:ea typeface="Times New Roman"/>
                <a:cs typeface="Times New Roman"/>
                <a:sym typeface="Times New Roman"/>
              </a:rPr>
              <a:t>  7  ×  +  –  8  9  ×  +</a:t>
            </a:r>
            <a:endParaRPr/>
          </a:p>
          <a:p>
            <a:pPr indent="-342900" lvl="0" marL="342900" rtl="0" algn="l">
              <a:spcBef>
                <a:spcPts val="560"/>
              </a:spcBef>
              <a:spcAft>
                <a:spcPts val="0"/>
              </a:spcAft>
              <a:buClr>
                <a:schemeClr val="dk1"/>
              </a:buClr>
              <a:buSzPts val="2800"/>
              <a:buFont typeface="Arial"/>
              <a:buNone/>
            </a:pPr>
            <a:r>
              <a:t/>
            </a:r>
            <a:endParaRPr sz="2800">
              <a:latin typeface="Times New Roman"/>
              <a:ea typeface="Times New Roman"/>
              <a:cs typeface="Times New Roman"/>
              <a:sym typeface="Times New Roman"/>
            </a:endParaRPr>
          </a:p>
          <a:p>
            <a:pPr indent="-342900" lvl="0" marL="342900" rtl="0" algn="l">
              <a:spcBef>
                <a:spcPts val="560"/>
              </a:spcBef>
              <a:spcAft>
                <a:spcPts val="0"/>
              </a:spcAft>
              <a:buClr>
                <a:schemeClr val="dk1"/>
              </a:buClr>
              <a:buSzPts val="2800"/>
              <a:buFont typeface="Arial"/>
              <a:buNone/>
            </a:pPr>
            <a:r>
              <a:t/>
            </a:r>
            <a:endParaRPr sz="2800">
              <a:latin typeface="Times New Roman"/>
              <a:ea typeface="Times New Roman"/>
              <a:cs typeface="Times New Roman"/>
              <a:sym typeface="Times New Roman"/>
            </a:endParaRPr>
          </a:p>
        </p:txBody>
      </p:sp>
      <p:graphicFrame>
        <p:nvGraphicFramePr>
          <p:cNvPr id="649" name="Google Shape;649;p81"/>
          <p:cNvGraphicFramePr/>
          <p:nvPr/>
        </p:nvGraphicFramePr>
        <p:xfrm>
          <a:off x="6804025" y="2571750"/>
          <a:ext cx="3000000" cy="3000000"/>
        </p:xfrm>
        <a:graphic>
          <a:graphicData uri="http://schemas.openxmlformats.org/drawingml/2006/table">
            <a:tbl>
              <a:tblPr>
                <a:noFill/>
                <a:tableStyleId>{99FE96FD-4614-4DBD-8734-294DF50B40A3}</a:tableStyleId>
              </a:tblPr>
              <a:tblGrid>
                <a:gridCol w="1319225"/>
              </a:tblGrid>
              <a:tr h="190500">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1700">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rgbClr val="D20000"/>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rgbClr val="D20000"/>
                        </a:buClr>
                        <a:buSzPts val="2100"/>
                        <a:buFont typeface="Times New Roman"/>
                        <a:buNone/>
                      </a:pPr>
                      <a:r>
                        <a:rPr b="0" i="0" lang="en" sz="2100" u="none" cap="none" strike="noStrike">
                          <a:solidFill>
                            <a:srgbClr val="D20000"/>
                          </a:solidFill>
                          <a:latin typeface="Times New Roman"/>
                          <a:ea typeface="Times New Roman"/>
                          <a:cs typeface="Times New Roman"/>
                          <a:sym typeface="Times New Roman"/>
                        </a:rPr>
                        <a:t> –26</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1700">
                <a:tc>
                  <a:txBody>
                    <a:bodyPr/>
                    <a:lstStyle/>
                    <a:p>
                      <a:pPr indent="0" lvl="0" marL="0" marR="0" rtl="0" algn="ctr">
                        <a:lnSpc>
                          <a:spcPct val="100000"/>
                        </a:lnSpc>
                        <a:spcBef>
                          <a:spcPts val="0"/>
                        </a:spcBef>
                        <a:spcAft>
                          <a:spcPts val="0"/>
                        </a:spcAft>
                        <a:buClr>
                          <a:schemeClr val="dk1"/>
                        </a:buClr>
                        <a:buSzPts val="2100"/>
                        <a:buFont typeface="Times New Roman"/>
                        <a:buNone/>
                      </a:pPr>
                      <a:r>
                        <a:rPr b="0" i="0" lang="en" sz="2100" u="none" cap="none" strike="noStrike">
                          <a:solidFill>
                            <a:schemeClr val="dk1"/>
                          </a:solidFill>
                          <a:latin typeface="Times New Roman"/>
                          <a:ea typeface="Times New Roman"/>
                          <a:cs typeface="Times New Roman"/>
                          <a:sym typeface="Times New Roman"/>
                        </a:rPr>
                        <a:t>5</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chemeClr val="dk1"/>
                        </a:buClr>
                        <a:buSzPts val="2100"/>
                        <a:buFont typeface="Times New Roman"/>
                        <a:buNone/>
                      </a:pPr>
                      <a:r>
                        <a:rPr b="0" i="0" lang="en" sz="2100" u="none" cap="none" strike="noStrike">
                          <a:solidFill>
                            <a:schemeClr val="dk1"/>
                          </a:solidFill>
                          <a:latin typeface="Times New Roman"/>
                          <a:ea typeface="Times New Roman"/>
                          <a:cs typeface="Times New Roman"/>
                          <a:sym typeface="Times New Roman"/>
                        </a:rPr>
                        <a:t>1</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650" name="Google Shape;650;p81"/>
          <p:cNvSpPr txBox="1"/>
          <p:nvPr/>
        </p:nvSpPr>
        <p:spPr>
          <a:xfrm>
            <a:off x="179388" y="567333"/>
            <a:ext cx="890587" cy="276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3.2.5.4</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82"/>
          <p:cNvSpPr txBox="1"/>
          <p:nvPr>
            <p:ph type="title"/>
          </p:nvPr>
        </p:nvSpPr>
        <p:spPr>
          <a:xfrm>
            <a:off x="457200" y="154484"/>
            <a:ext cx="8229600" cy="642938"/>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
                <a:latin typeface="Arial"/>
                <a:ea typeface="Arial"/>
                <a:cs typeface="Arial"/>
                <a:sym typeface="Arial"/>
              </a:rPr>
              <a:t>Reverse-Polish Notation</a:t>
            </a:r>
            <a:endParaRPr/>
          </a:p>
        </p:txBody>
      </p:sp>
      <p:sp>
        <p:nvSpPr>
          <p:cNvPr id="657" name="Google Shape;657;p82"/>
          <p:cNvSpPr txBox="1"/>
          <p:nvPr>
            <p:ph idx="1" type="body"/>
          </p:nvPr>
        </p:nvSpPr>
        <p:spPr>
          <a:xfrm>
            <a:off x="457200" y="900113"/>
            <a:ext cx="8229600" cy="2545854"/>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Font typeface="Arial"/>
              <a:buNone/>
            </a:pPr>
            <a:r>
              <a:rPr lang="en">
                <a:latin typeface="Arial"/>
                <a:ea typeface="Arial"/>
                <a:cs typeface="Arial"/>
                <a:sym typeface="Arial"/>
              </a:rPr>
              <a:t>	Push </a:t>
            </a:r>
            <a:r>
              <a:rPr lang="en">
                <a:latin typeface="Times New Roman"/>
                <a:ea typeface="Times New Roman"/>
                <a:cs typeface="Times New Roman"/>
                <a:sym typeface="Times New Roman"/>
              </a:rPr>
              <a:t>7</a:t>
            </a:r>
            <a:r>
              <a:rPr lang="en">
                <a:latin typeface="Arial"/>
                <a:ea typeface="Arial"/>
                <a:cs typeface="Arial"/>
                <a:sym typeface="Arial"/>
              </a:rPr>
              <a:t> onto the stack </a:t>
            </a:r>
            <a:endParaRPr/>
          </a:p>
          <a:p>
            <a:pPr indent="-342900" lvl="0" marL="342900" rtl="0" algn="l">
              <a:spcBef>
                <a:spcPts val="560"/>
              </a:spcBef>
              <a:spcAft>
                <a:spcPts val="0"/>
              </a:spcAft>
              <a:buClr>
                <a:schemeClr val="dk1"/>
              </a:buClr>
              <a:buSzPts val="2000"/>
              <a:buFont typeface="Arial"/>
              <a:buNone/>
            </a:pPr>
            <a:r>
              <a:rPr lang="en">
                <a:latin typeface="Arial"/>
                <a:ea typeface="Arial"/>
                <a:cs typeface="Arial"/>
                <a:sym typeface="Arial"/>
              </a:rPr>
              <a:t>		 </a:t>
            </a:r>
            <a:r>
              <a:rPr lang="en" sz="2800">
                <a:latin typeface="Times New Roman"/>
                <a:ea typeface="Times New Roman"/>
                <a:cs typeface="Times New Roman"/>
                <a:sym typeface="Times New Roman"/>
              </a:rPr>
              <a:t>1  2  3  +  4  5  6  ×  –  </a:t>
            </a:r>
            <a:r>
              <a:rPr lang="en" sz="2800">
                <a:solidFill>
                  <a:srgbClr val="D20000"/>
                </a:solidFill>
                <a:latin typeface="Times New Roman"/>
                <a:ea typeface="Times New Roman"/>
                <a:cs typeface="Times New Roman"/>
                <a:sym typeface="Times New Roman"/>
              </a:rPr>
              <a:t>7</a:t>
            </a:r>
            <a:r>
              <a:rPr lang="en" sz="2800">
                <a:latin typeface="Times New Roman"/>
                <a:ea typeface="Times New Roman"/>
                <a:cs typeface="Times New Roman"/>
                <a:sym typeface="Times New Roman"/>
              </a:rPr>
              <a:t>  ×  +  –  8  9  ×  +</a:t>
            </a:r>
            <a:endParaRPr/>
          </a:p>
          <a:p>
            <a:pPr indent="-342900" lvl="0" marL="342900" rtl="0" algn="l">
              <a:spcBef>
                <a:spcPts val="560"/>
              </a:spcBef>
              <a:spcAft>
                <a:spcPts val="0"/>
              </a:spcAft>
              <a:buClr>
                <a:schemeClr val="dk1"/>
              </a:buClr>
              <a:buSzPts val="2800"/>
              <a:buFont typeface="Arial"/>
              <a:buNone/>
            </a:pPr>
            <a:r>
              <a:t/>
            </a:r>
            <a:endParaRPr sz="2800">
              <a:latin typeface="Times New Roman"/>
              <a:ea typeface="Times New Roman"/>
              <a:cs typeface="Times New Roman"/>
              <a:sym typeface="Times New Roman"/>
            </a:endParaRPr>
          </a:p>
          <a:p>
            <a:pPr indent="-342900" lvl="0" marL="342900" rtl="0" algn="l">
              <a:spcBef>
                <a:spcPts val="560"/>
              </a:spcBef>
              <a:spcAft>
                <a:spcPts val="0"/>
              </a:spcAft>
              <a:buClr>
                <a:schemeClr val="dk1"/>
              </a:buClr>
              <a:buSzPts val="2800"/>
              <a:buFont typeface="Arial"/>
              <a:buNone/>
            </a:pPr>
            <a:r>
              <a:t/>
            </a:r>
            <a:endParaRPr sz="2800">
              <a:latin typeface="Times New Roman"/>
              <a:ea typeface="Times New Roman"/>
              <a:cs typeface="Times New Roman"/>
              <a:sym typeface="Times New Roman"/>
            </a:endParaRPr>
          </a:p>
        </p:txBody>
      </p:sp>
      <p:graphicFrame>
        <p:nvGraphicFramePr>
          <p:cNvPr id="658" name="Google Shape;658;p82"/>
          <p:cNvGraphicFramePr/>
          <p:nvPr/>
        </p:nvGraphicFramePr>
        <p:xfrm>
          <a:off x="6804025" y="2571750"/>
          <a:ext cx="3000000" cy="3000000"/>
        </p:xfrm>
        <a:graphic>
          <a:graphicData uri="http://schemas.openxmlformats.org/drawingml/2006/table">
            <a:tbl>
              <a:tblPr>
                <a:noFill/>
                <a:tableStyleId>{99FE96FD-4614-4DBD-8734-294DF50B40A3}</a:tableStyleId>
              </a:tblPr>
              <a:tblGrid>
                <a:gridCol w="1319225"/>
              </a:tblGrid>
              <a:tr h="190500">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1700">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rgbClr val="D20000"/>
                        </a:buClr>
                        <a:buSzPts val="2100"/>
                        <a:buFont typeface="Times New Roman"/>
                        <a:buNone/>
                      </a:pPr>
                      <a:r>
                        <a:rPr b="0" i="0" lang="en" sz="2100" u="none" cap="none" strike="noStrike">
                          <a:solidFill>
                            <a:srgbClr val="D20000"/>
                          </a:solidFill>
                          <a:latin typeface="Times New Roman"/>
                          <a:ea typeface="Times New Roman"/>
                          <a:cs typeface="Times New Roman"/>
                          <a:sym typeface="Times New Roman"/>
                        </a:rPr>
                        <a:t>7</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rgbClr val="D20000"/>
                        </a:buClr>
                        <a:buSzPts val="2100"/>
                        <a:buFont typeface="Times New Roman"/>
                        <a:buNone/>
                      </a:pPr>
                      <a:r>
                        <a:rPr b="0" i="0" lang="en" sz="2100" u="none" cap="none" strike="noStrike">
                          <a:solidFill>
                            <a:srgbClr val="D20000"/>
                          </a:solidFill>
                          <a:latin typeface="Times New Roman"/>
                          <a:ea typeface="Times New Roman"/>
                          <a:cs typeface="Times New Roman"/>
                          <a:sym typeface="Times New Roman"/>
                        </a:rPr>
                        <a:t> </a:t>
                      </a:r>
                      <a:r>
                        <a:rPr b="0" i="0" lang="en" sz="2100" u="none" cap="none" strike="noStrike">
                          <a:solidFill>
                            <a:schemeClr val="dk1"/>
                          </a:solidFill>
                          <a:latin typeface="Times New Roman"/>
                          <a:ea typeface="Times New Roman"/>
                          <a:cs typeface="Times New Roman"/>
                          <a:sym typeface="Times New Roman"/>
                        </a:rPr>
                        <a:t>–26</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1700">
                <a:tc>
                  <a:txBody>
                    <a:bodyPr/>
                    <a:lstStyle/>
                    <a:p>
                      <a:pPr indent="0" lvl="0" marL="0" marR="0" rtl="0" algn="ctr">
                        <a:lnSpc>
                          <a:spcPct val="100000"/>
                        </a:lnSpc>
                        <a:spcBef>
                          <a:spcPts val="0"/>
                        </a:spcBef>
                        <a:spcAft>
                          <a:spcPts val="0"/>
                        </a:spcAft>
                        <a:buClr>
                          <a:schemeClr val="dk1"/>
                        </a:buClr>
                        <a:buSzPts val="2100"/>
                        <a:buFont typeface="Times New Roman"/>
                        <a:buNone/>
                      </a:pPr>
                      <a:r>
                        <a:rPr b="0" i="0" lang="en" sz="2100" u="none" cap="none" strike="noStrike">
                          <a:solidFill>
                            <a:schemeClr val="dk1"/>
                          </a:solidFill>
                          <a:latin typeface="Times New Roman"/>
                          <a:ea typeface="Times New Roman"/>
                          <a:cs typeface="Times New Roman"/>
                          <a:sym typeface="Times New Roman"/>
                        </a:rPr>
                        <a:t>5</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chemeClr val="dk1"/>
                        </a:buClr>
                        <a:buSzPts val="2100"/>
                        <a:buFont typeface="Times New Roman"/>
                        <a:buNone/>
                      </a:pPr>
                      <a:r>
                        <a:rPr b="0" i="0" lang="en" sz="2100" u="none" cap="none" strike="noStrike">
                          <a:solidFill>
                            <a:schemeClr val="dk1"/>
                          </a:solidFill>
                          <a:latin typeface="Times New Roman"/>
                          <a:ea typeface="Times New Roman"/>
                          <a:cs typeface="Times New Roman"/>
                          <a:sym typeface="Times New Roman"/>
                        </a:rPr>
                        <a:t>1</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659" name="Google Shape;659;p82"/>
          <p:cNvSpPr txBox="1"/>
          <p:nvPr/>
        </p:nvSpPr>
        <p:spPr>
          <a:xfrm>
            <a:off x="179388" y="567333"/>
            <a:ext cx="890587" cy="276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3.2.5.4</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Computer Stacks: Recursive Function Calls</a:t>
            </a:r>
            <a:endParaRPr/>
          </a:p>
        </p:txBody>
      </p:sp>
      <p:pic>
        <p:nvPicPr>
          <p:cNvPr id="120" name="Google Shape;120;p20"/>
          <p:cNvPicPr preferRelativeResize="0"/>
          <p:nvPr/>
        </p:nvPicPr>
        <p:blipFill>
          <a:blip r:embed="rId3">
            <a:alphaModFix/>
          </a:blip>
          <a:stretch>
            <a:fillRect/>
          </a:stretch>
        </p:blipFill>
        <p:spPr>
          <a:xfrm>
            <a:off x="152400" y="1304825"/>
            <a:ext cx="4237613" cy="3686275"/>
          </a:xfrm>
          <a:prstGeom prst="rect">
            <a:avLst/>
          </a:prstGeom>
          <a:noFill/>
          <a:ln>
            <a:noFill/>
          </a:ln>
        </p:spPr>
      </p:pic>
      <p:pic>
        <p:nvPicPr>
          <p:cNvPr id="121" name="Google Shape;121;p20"/>
          <p:cNvPicPr preferRelativeResize="0"/>
          <p:nvPr/>
        </p:nvPicPr>
        <p:blipFill>
          <a:blip r:embed="rId4">
            <a:alphaModFix/>
          </a:blip>
          <a:stretch>
            <a:fillRect/>
          </a:stretch>
        </p:blipFill>
        <p:spPr>
          <a:xfrm>
            <a:off x="4572007" y="2446425"/>
            <a:ext cx="4476775" cy="2483800"/>
          </a:xfrm>
          <a:prstGeom prst="rect">
            <a:avLst/>
          </a:prstGeom>
          <a:noFill/>
          <a:ln>
            <a:noFill/>
          </a:ln>
        </p:spPr>
      </p:pic>
      <p:sp>
        <p:nvSpPr>
          <p:cNvPr id="122" name="Google Shape;122;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83"/>
          <p:cNvSpPr txBox="1"/>
          <p:nvPr>
            <p:ph type="title"/>
          </p:nvPr>
        </p:nvSpPr>
        <p:spPr>
          <a:xfrm>
            <a:off x="457200" y="154484"/>
            <a:ext cx="8229600" cy="642938"/>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
                <a:latin typeface="Arial"/>
                <a:ea typeface="Arial"/>
                <a:cs typeface="Arial"/>
                <a:sym typeface="Arial"/>
              </a:rPr>
              <a:t>Reverse-Polish Notation</a:t>
            </a:r>
            <a:endParaRPr/>
          </a:p>
        </p:txBody>
      </p:sp>
      <p:sp>
        <p:nvSpPr>
          <p:cNvPr id="666" name="Google Shape;666;p83"/>
          <p:cNvSpPr txBox="1"/>
          <p:nvPr>
            <p:ph idx="1" type="body"/>
          </p:nvPr>
        </p:nvSpPr>
        <p:spPr>
          <a:xfrm>
            <a:off x="457200" y="1198960"/>
            <a:ext cx="8229600" cy="339447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Font typeface="Arial"/>
              <a:buNone/>
            </a:pPr>
            <a:r>
              <a:rPr lang="en">
                <a:latin typeface="Arial"/>
                <a:ea typeface="Arial"/>
                <a:cs typeface="Arial"/>
                <a:sym typeface="Arial"/>
              </a:rPr>
              <a:t>	Pop </a:t>
            </a:r>
            <a:r>
              <a:rPr lang="en">
                <a:latin typeface="Times New Roman"/>
                <a:ea typeface="Times New Roman"/>
                <a:cs typeface="Times New Roman"/>
                <a:sym typeface="Times New Roman"/>
              </a:rPr>
              <a:t>7</a:t>
            </a:r>
            <a:r>
              <a:rPr lang="en">
                <a:latin typeface="Arial"/>
                <a:ea typeface="Arial"/>
                <a:cs typeface="Arial"/>
                <a:sym typeface="Arial"/>
              </a:rPr>
              <a:t> and </a:t>
            </a:r>
            <a:r>
              <a:rPr lang="en">
                <a:latin typeface="Times New Roman"/>
                <a:ea typeface="Times New Roman"/>
                <a:cs typeface="Times New Roman"/>
                <a:sym typeface="Times New Roman"/>
              </a:rPr>
              <a:t>–26</a:t>
            </a:r>
            <a:r>
              <a:rPr lang="en">
                <a:latin typeface="Arial"/>
                <a:ea typeface="Arial"/>
                <a:cs typeface="Arial"/>
                <a:sym typeface="Arial"/>
              </a:rPr>
              <a:t> and push </a:t>
            </a:r>
            <a:r>
              <a:rPr lang="en">
                <a:latin typeface="Times New Roman"/>
                <a:ea typeface="Times New Roman"/>
                <a:cs typeface="Times New Roman"/>
                <a:sym typeface="Times New Roman"/>
              </a:rPr>
              <a:t>–26 </a:t>
            </a:r>
            <a:r>
              <a:rPr lang="en">
                <a:solidFill>
                  <a:srgbClr val="D20000"/>
                </a:solidFill>
                <a:latin typeface="Times New Roman"/>
                <a:ea typeface="Times New Roman"/>
                <a:cs typeface="Times New Roman"/>
                <a:sym typeface="Times New Roman"/>
              </a:rPr>
              <a:t>×</a:t>
            </a:r>
            <a:r>
              <a:rPr lang="en">
                <a:latin typeface="Times New Roman"/>
                <a:ea typeface="Times New Roman"/>
                <a:cs typeface="Times New Roman"/>
                <a:sym typeface="Times New Roman"/>
              </a:rPr>
              <a:t> 7 = –182</a:t>
            </a:r>
            <a:endParaRPr>
              <a:latin typeface="Arial"/>
              <a:ea typeface="Arial"/>
              <a:cs typeface="Arial"/>
              <a:sym typeface="Arial"/>
            </a:endParaRPr>
          </a:p>
          <a:p>
            <a:pPr indent="-342900" lvl="0" marL="342900" rtl="0" algn="l">
              <a:spcBef>
                <a:spcPts val="560"/>
              </a:spcBef>
              <a:spcAft>
                <a:spcPts val="0"/>
              </a:spcAft>
              <a:buClr>
                <a:schemeClr val="dk1"/>
              </a:buClr>
              <a:buSzPts val="2000"/>
              <a:buFont typeface="Arial"/>
              <a:buNone/>
            </a:pPr>
            <a:r>
              <a:rPr lang="en">
                <a:latin typeface="Arial"/>
                <a:ea typeface="Arial"/>
                <a:cs typeface="Arial"/>
                <a:sym typeface="Arial"/>
              </a:rPr>
              <a:t>		 </a:t>
            </a:r>
            <a:r>
              <a:rPr lang="en" sz="2800">
                <a:latin typeface="Times New Roman"/>
                <a:ea typeface="Times New Roman"/>
                <a:cs typeface="Times New Roman"/>
                <a:sym typeface="Times New Roman"/>
              </a:rPr>
              <a:t>1  2  3  +  4  5  6  ×  –  7  </a:t>
            </a:r>
            <a:r>
              <a:rPr lang="en" sz="2800">
                <a:solidFill>
                  <a:srgbClr val="D20000"/>
                </a:solidFill>
                <a:latin typeface="Times New Roman"/>
                <a:ea typeface="Times New Roman"/>
                <a:cs typeface="Times New Roman"/>
                <a:sym typeface="Times New Roman"/>
              </a:rPr>
              <a:t>×</a:t>
            </a:r>
            <a:r>
              <a:rPr lang="en" sz="2800">
                <a:latin typeface="Times New Roman"/>
                <a:ea typeface="Times New Roman"/>
                <a:cs typeface="Times New Roman"/>
                <a:sym typeface="Times New Roman"/>
              </a:rPr>
              <a:t>  +  –  8  9  ×  +</a:t>
            </a:r>
            <a:endParaRPr/>
          </a:p>
          <a:p>
            <a:pPr indent="-342900" lvl="0" marL="342900" rtl="0" algn="l">
              <a:spcBef>
                <a:spcPts val="560"/>
              </a:spcBef>
              <a:spcAft>
                <a:spcPts val="0"/>
              </a:spcAft>
              <a:buClr>
                <a:schemeClr val="dk1"/>
              </a:buClr>
              <a:buSzPts val="2800"/>
              <a:buFont typeface="Arial"/>
              <a:buNone/>
            </a:pPr>
            <a:r>
              <a:t/>
            </a:r>
            <a:endParaRPr sz="2800">
              <a:latin typeface="Times New Roman"/>
              <a:ea typeface="Times New Roman"/>
              <a:cs typeface="Times New Roman"/>
              <a:sym typeface="Times New Roman"/>
            </a:endParaRPr>
          </a:p>
          <a:p>
            <a:pPr indent="-342900" lvl="0" marL="342900" rtl="0" algn="l">
              <a:spcBef>
                <a:spcPts val="560"/>
              </a:spcBef>
              <a:spcAft>
                <a:spcPts val="0"/>
              </a:spcAft>
              <a:buClr>
                <a:schemeClr val="dk1"/>
              </a:buClr>
              <a:buSzPts val="2800"/>
              <a:buFont typeface="Arial"/>
              <a:buNone/>
            </a:pPr>
            <a:r>
              <a:t/>
            </a:r>
            <a:endParaRPr sz="2800">
              <a:latin typeface="Times New Roman"/>
              <a:ea typeface="Times New Roman"/>
              <a:cs typeface="Times New Roman"/>
              <a:sym typeface="Times New Roman"/>
            </a:endParaRPr>
          </a:p>
        </p:txBody>
      </p:sp>
      <p:graphicFrame>
        <p:nvGraphicFramePr>
          <p:cNvPr id="667" name="Google Shape;667;p83"/>
          <p:cNvGraphicFramePr/>
          <p:nvPr/>
        </p:nvGraphicFramePr>
        <p:xfrm>
          <a:off x="6804025" y="2571750"/>
          <a:ext cx="3000000" cy="3000000"/>
        </p:xfrm>
        <a:graphic>
          <a:graphicData uri="http://schemas.openxmlformats.org/drawingml/2006/table">
            <a:tbl>
              <a:tblPr>
                <a:noFill/>
                <a:tableStyleId>{99FE96FD-4614-4DBD-8734-294DF50B40A3}</a:tableStyleId>
              </a:tblPr>
              <a:tblGrid>
                <a:gridCol w="1319225"/>
              </a:tblGrid>
              <a:tr h="190500">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1700">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rgbClr val="D20000"/>
                        </a:buClr>
                        <a:buSzPts val="2100"/>
                        <a:buFont typeface="Times New Roman"/>
                        <a:buNone/>
                      </a:pPr>
                      <a:r>
                        <a:rPr b="0" i="0" lang="en" sz="2100" u="none" cap="none" strike="noStrike">
                          <a:solidFill>
                            <a:srgbClr val="D20000"/>
                          </a:solidFill>
                          <a:latin typeface="Times New Roman"/>
                          <a:ea typeface="Times New Roman"/>
                          <a:cs typeface="Times New Roman"/>
                          <a:sym typeface="Times New Roman"/>
                        </a:rPr>
                        <a:t> –182</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1700">
                <a:tc>
                  <a:txBody>
                    <a:bodyPr/>
                    <a:lstStyle/>
                    <a:p>
                      <a:pPr indent="0" lvl="0" marL="0" marR="0" rtl="0" algn="ctr">
                        <a:lnSpc>
                          <a:spcPct val="100000"/>
                        </a:lnSpc>
                        <a:spcBef>
                          <a:spcPts val="0"/>
                        </a:spcBef>
                        <a:spcAft>
                          <a:spcPts val="0"/>
                        </a:spcAft>
                        <a:buClr>
                          <a:schemeClr val="dk1"/>
                        </a:buClr>
                        <a:buSzPts val="2100"/>
                        <a:buFont typeface="Times New Roman"/>
                        <a:buNone/>
                      </a:pPr>
                      <a:r>
                        <a:rPr b="0" i="0" lang="en" sz="2100" u="none" cap="none" strike="noStrike">
                          <a:solidFill>
                            <a:schemeClr val="dk1"/>
                          </a:solidFill>
                          <a:latin typeface="Times New Roman"/>
                          <a:ea typeface="Times New Roman"/>
                          <a:cs typeface="Times New Roman"/>
                          <a:sym typeface="Times New Roman"/>
                        </a:rPr>
                        <a:t>5</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chemeClr val="dk1"/>
                        </a:buClr>
                        <a:buSzPts val="2100"/>
                        <a:buFont typeface="Times New Roman"/>
                        <a:buNone/>
                      </a:pPr>
                      <a:r>
                        <a:rPr b="0" i="0" lang="en" sz="2100" u="none" cap="none" strike="noStrike">
                          <a:solidFill>
                            <a:schemeClr val="dk1"/>
                          </a:solidFill>
                          <a:latin typeface="Times New Roman"/>
                          <a:ea typeface="Times New Roman"/>
                          <a:cs typeface="Times New Roman"/>
                          <a:sym typeface="Times New Roman"/>
                        </a:rPr>
                        <a:t>1</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668" name="Google Shape;668;p83"/>
          <p:cNvSpPr txBox="1"/>
          <p:nvPr/>
        </p:nvSpPr>
        <p:spPr>
          <a:xfrm>
            <a:off x="179388" y="567333"/>
            <a:ext cx="890587" cy="276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3.2.5.4</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84"/>
          <p:cNvSpPr txBox="1"/>
          <p:nvPr>
            <p:ph type="title"/>
          </p:nvPr>
        </p:nvSpPr>
        <p:spPr>
          <a:xfrm>
            <a:off x="457200" y="154484"/>
            <a:ext cx="8229600" cy="642938"/>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
                <a:latin typeface="Arial"/>
                <a:ea typeface="Arial"/>
                <a:cs typeface="Arial"/>
                <a:sym typeface="Arial"/>
              </a:rPr>
              <a:t>Reverse-Polish Notation</a:t>
            </a:r>
            <a:endParaRPr/>
          </a:p>
        </p:txBody>
      </p:sp>
      <p:sp>
        <p:nvSpPr>
          <p:cNvPr id="675" name="Google Shape;675;p84"/>
          <p:cNvSpPr txBox="1"/>
          <p:nvPr>
            <p:ph idx="1" type="body"/>
          </p:nvPr>
        </p:nvSpPr>
        <p:spPr>
          <a:xfrm>
            <a:off x="457200" y="1196579"/>
            <a:ext cx="8229600" cy="339447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Font typeface="Arial"/>
              <a:buNone/>
            </a:pPr>
            <a:r>
              <a:rPr lang="en">
                <a:latin typeface="Arial"/>
                <a:ea typeface="Arial"/>
                <a:cs typeface="Arial"/>
                <a:sym typeface="Arial"/>
              </a:rPr>
              <a:t>	Pop </a:t>
            </a:r>
            <a:r>
              <a:rPr lang="en">
                <a:latin typeface="Times New Roman"/>
                <a:ea typeface="Times New Roman"/>
                <a:cs typeface="Times New Roman"/>
                <a:sym typeface="Times New Roman"/>
              </a:rPr>
              <a:t>–182</a:t>
            </a:r>
            <a:r>
              <a:rPr lang="en">
                <a:latin typeface="Arial"/>
                <a:ea typeface="Arial"/>
                <a:cs typeface="Arial"/>
                <a:sym typeface="Arial"/>
              </a:rPr>
              <a:t> and </a:t>
            </a:r>
            <a:r>
              <a:rPr lang="en">
                <a:latin typeface="Times New Roman"/>
                <a:ea typeface="Times New Roman"/>
                <a:cs typeface="Times New Roman"/>
                <a:sym typeface="Times New Roman"/>
              </a:rPr>
              <a:t>5</a:t>
            </a:r>
            <a:r>
              <a:rPr lang="en">
                <a:latin typeface="Arial"/>
                <a:ea typeface="Arial"/>
                <a:cs typeface="Arial"/>
                <a:sym typeface="Arial"/>
              </a:rPr>
              <a:t> and push </a:t>
            </a:r>
            <a:r>
              <a:rPr lang="en">
                <a:latin typeface="Times New Roman"/>
                <a:ea typeface="Times New Roman"/>
                <a:cs typeface="Times New Roman"/>
                <a:sym typeface="Times New Roman"/>
              </a:rPr>
              <a:t>–182 </a:t>
            </a:r>
            <a:r>
              <a:rPr lang="en">
                <a:solidFill>
                  <a:srgbClr val="D20000"/>
                </a:solidFill>
                <a:latin typeface="Times New Roman"/>
                <a:ea typeface="Times New Roman"/>
                <a:cs typeface="Times New Roman"/>
                <a:sym typeface="Times New Roman"/>
              </a:rPr>
              <a:t>+</a:t>
            </a:r>
            <a:r>
              <a:rPr lang="en">
                <a:latin typeface="Times New Roman"/>
                <a:ea typeface="Times New Roman"/>
                <a:cs typeface="Times New Roman"/>
                <a:sym typeface="Times New Roman"/>
              </a:rPr>
              <a:t> 5 = –177</a:t>
            </a:r>
            <a:endParaRPr>
              <a:latin typeface="Arial"/>
              <a:ea typeface="Arial"/>
              <a:cs typeface="Arial"/>
              <a:sym typeface="Arial"/>
            </a:endParaRPr>
          </a:p>
          <a:p>
            <a:pPr indent="-342900" lvl="0" marL="342900" rtl="0" algn="l">
              <a:spcBef>
                <a:spcPts val="560"/>
              </a:spcBef>
              <a:spcAft>
                <a:spcPts val="0"/>
              </a:spcAft>
              <a:buClr>
                <a:schemeClr val="dk1"/>
              </a:buClr>
              <a:buSzPts val="2000"/>
              <a:buFont typeface="Arial"/>
              <a:buNone/>
            </a:pPr>
            <a:r>
              <a:rPr lang="en">
                <a:latin typeface="Arial"/>
                <a:ea typeface="Arial"/>
                <a:cs typeface="Arial"/>
                <a:sym typeface="Arial"/>
              </a:rPr>
              <a:t>		 </a:t>
            </a:r>
            <a:r>
              <a:rPr lang="en" sz="2800">
                <a:latin typeface="Times New Roman"/>
                <a:ea typeface="Times New Roman"/>
                <a:cs typeface="Times New Roman"/>
                <a:sym typeface="Times New Roman"/>
              </a:rPr>
              <a:t>1  2  3  +  4  5  6  ×  –  7  ×  </a:t>
            </a:r>
            <a:r>
              <a:rPr lang="en" sz="2800">
                <a:solidFill>
                  <a:srgbClr val="D20000"/>
                </a:solidFill>
                <a:latin typeface="Times New Roman"/>
                <a:ea typeface="Times New Roman"/>
                <a:cs typeface="Times New Roman"/>
                <a:sym typeface="Times New Roman"/>
              </a:rPr>
              <a:t>+</a:t>
            </a:r>
            <a:r>
              <a:rPr lang="en" sz="2800">
                <a:latin typeface="Times New Roman"/>
                <a:ea typeface="Times New Roman"/>
                <a:cs typeface="Times New Roman"/>
                <a:sym typeface="Times New Roman"/>
              </a:rPr>
              <a:t>  –  8  9  ×  +</a:t>
            </a:r>
            <a:endParaRPr/>
          </a:p>
          <a:p>
            <a:pPr indent="-342900" lvl="0" marL="342900" rtl="0" algn="l">
              <a:spcBef>
                <a:spcPts val="560"/>
              </a:spcBef>
              <a:spcAft>
                <a:spcPts val="0"/>
              </a:spcAft>
              <a:buClr>
                <a:schemeClr val="dk1"/>
              </a:buClr>
              <a:buSzPts val="2800"/>
              <a:buFont typeface="Arial"/>
              <a:buNone/>
            </a:pPr>
            <a:r>
              <a:t/>
            </a:r>
            <a:endParaRPr sz="2800">
              <a:latin typeface="Times New Roman"/>
              <a:ea typeface="Times New Roman"/>
              <a:cs typeface="Times New Roman"/>
              <a:sym typeface="Times New Roman"/>
            </a:endParaRPr>
          </a:p>
          <a:p>
            <a:pPr indent="-342900" lvl="0" marL="342900" rtl="0" algn="l">
              <a:spcBef>
                <a:spcPts val="560"/>
              </a:spcBef>
              <a:spcAft>
                <a:spcPts val="0"/>
              </a:spcAft>
              <a:buClr>
                <a:schemeClr val="dk1"/>
              </a:buClr>
              <a:buSzPts val="2800"/>
              <a:buFont typeface="Arial"/>
              <a:buNone/>
            </a:pPr>
            <a:r>
              <a:t/>
            </a:r>
            <a:endParaRPr sz="2800">
              <a:latin typeface="Times New Roman"/>
              <a:ea typeface="Times New Roman"/>
              <a:cs typeface="Times New Roman"/>
              <a:sym typeface="Times New Roman"/>
            </a:endParaRPr>
          </a:p>
        </p:txBody>
      </p:sp>
      <p:graphicFrame>
        <p:nvGraphicFramePr>
          <p:cNvPr id="676" name="Google Shape;676;p84"/>
          <p:cNvGraphicFramePr/>
          <p:nvPr/>
        </p:nvGraphicFramePr>
        <p:xfrm>
          <a:off x="6804025" y="2571750"/>
          <a:ext cx="3000000" cy="3000000"/>
        </p:xfrm>
        <a:graphic>
          <a:graphicData uri="http://schemas.openxmlformats.org/drawingml/2006/table">
            <a:tbl>
              <a:tblPr>
                <a:noFill/>
                <a:tableStyleId>{99FE96FD-4614-4DBD-8734-294DF50B40A3}</a:tableStyleId>
              </a:tblPr>
              <a:tblGrid>
                <a:gridCol w="1319225"/>
              </a:tblGrid>
              <a:tr h="190500">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1700">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1700">
                <a:tc>
                  <a:txBody>
                    <a:bodyPr/>
                    <a:lstStyle/>
                    <a:p>
                      <a:pPr indent="0" lvl="0" marL="0" marR="0" rtl="0" algn="ctr">
                        <a:lnSpc>
                          <a:spcPct val="100000"/>
                        </a:lnSpc>
                        <a:spcBef>
                          <a:spcPts val="0"/>
                        </a:spcBef>
                        <a:spcAft>
                          <a:spcPts val="0"/>
                        </a:spcAft>
                        <a:buClr>
                          <a:srgbClr val="D20000"/>
                        </a:buClr>
                        <a:buSzPts val="2100"/>
                        <a:buFont typeface="Times New Roman"/>
                        <a:buNone/>
                      </a:pPr>
                      <a:r>
                        <a:rPr b="0" i="0" lang="en" sz="2100" u="none" cap="none" strike="noStrike">
                          <a:solidFill>
                            <a:srgbClr val="D20000"/>
                          </a:solidFill>
                          <a:latin typeface="Times New Roman"/>
                          <a:ea typeface="Times New Roman"/>
                          <a:cs typeface="Times New Roman"/>
                          <a:sym typeface="Times New Roman"/>
                        </a:rPr>
                        <a:t>–177</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chemeClr val="dk1"/>
                        </a:buClr>
                        <a:buSzPts val="2100"/>
                        <a:buFont typeface="Times New Roman"/>
                        <a:buNone/>
                      </a:pPr>
                      <a:r>
                        <a:rPr b="0" i="0" lang="en" sz="2100" u="none" cap="none" strike="noStrike">
                          <a:solidFill>
                            <a:schemeClr val="dk1"/>
                          </a:solidFill>
                          <a:latin typeface="Times New Roman"/>
                          <a:ea typeface="Times New Roman"/>
                          <a:cs typeface="Times New Roman"/>
                          <a:sym typeface="Times New Roman"/>
                        </a:rPr>
                        <a:t>1</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677" name="Google Shape;677;p84"/>
          <p:cNvSpPr txBox="1"/>
          <p:nvPr/>
        </p:nvSpPr>
        <p:spPr>
          <a:xfrm>
            <a:off x="179388" y="567333"/>
            <a:ext cx="890587" cy="276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3.2.5.4</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85"/>
          <p:cNvSpPr txBox="1"/>
          <p:nvPr>
            <p:ph type="title"/>
          </p:nvPr>
        </p:nvSpPr>
        <p:spPr>
          <a:xfrm>
            <a:off x="457200" y="154484"/>
            <a:ext cx="8229600" cy="642938"/>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
                <a:latin typeface="Arial"/>
                <a:ea typeface="Arial"/>
                <a:cs typeface="Arial"/>
                <a:sym typeface="Arial"/>
              </a:rPr>
              <a:t>Reverse-Polish Notation</a:t>
            </a:r>
            <a:endParaRPr/>
          </a:p>
        </p:txBody>
      </p:sp>
      <p:sp>
        <p:nvSpPr>
          <p:cNvPr id="684" name="Google Shape;684;p85"/>
          <p:cNvSpPr txBox="1"/>
          <p:nvPr>
            <p:ph idx="1" type="body"/>
          </p:nvPr>
        </p:nvSpPr>
        <p:spPr>
          <a:xfrm>
            <a:off x="457200" y="900113"/>
            <a:ext cx="8229600" cy="2545854"/>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Font typeface="Arial"/>
              <a:buNone/>
            </a:pPr>
            <a:r>
              <a:rPr lang="en">
                <a:latin typeface="Arial"/>
                <a:ea typeface="Arial"/>
                <a:cs typeface="Arial"/>
                <a:sym typeface="Arial"/>
              </a:rPr>
              <a:t>	Pop </a:t>
            </a:r>
            <a:r>
              <a:rPr lang="en">
                <a:latin typeface="Times New Roman"/>
                <a:ea typeface="Times New Roman"/>
                <a:cs typeface="Times New Roman"/>
                <a:sym typeface="Times New Roman"/>
              </a:rPr>
              <a:t>–177</a:t>
            </a:r>
            <a:r>
              <a:rPr lang="en">
                <a:latin typeface="Arial"/>
                <a:ea typeface="Arial"/>
                <a:cs typeface="Arial"/>
                <a:sym typeface="Arial"/>
              </a:rPr>
              <a:t> and </a:t>
            </a:r>
            <a:r>
              <a:rPr lang="en">
                <a:latin typeface="Times New Roman"/>
                <a:ea typeface="Times New Roman"/>
                <a:cs typeface="Times New Roman"/>
                <a:sym typeface="Times New Roman"/>
              </a:rPr>
              <a:t>1</a:t>
            </a:r>
            <a:r>
              <a:rPr lang="en">
                <a:latin typeface="Arial"/>
                <a:ea typeface="Arial"/>
                <a:cs typeface="Arial"/>
                <a:sym typeface="Arial"/>
              </a:rPr>
              <a:t> and push 1 </a:t>
            </a:r>
            <a:r>
              <a:rPr lang="en">
                <a:solidFill>
                  <a:srgbClr val="FF0066"/>
                </a:solidFill>
                <a:latin typeface="Times New Roman"/>
                <a:ea typeface="Times New Roman"/>
                <a:cs typeface="Times New Roman"/>
                <a:sym typeface="Times New Roman"/>
              </a:rPr>
              <a:t>–</a:t>
            </a:r>
            <a:r>
              <a:rPr lang="en">
                <a:latin typeface="Times New Roman"/>
                <a:ea typeface="Times New Roman"/>
                <a:cs typeface="Times New Roman"/>
                <a:sym typeface="Times New Roman"/>
              </a:rPr>
              <a:t>  (–177) = 178</a:t>
            </a:r>
            <a:endParaRPr>
              <a:latin typeface="Arial"/>
              <a:ea typeface="Arial"/>
              <a:cs typeface="Arial"/>
              <a:sym typeface="Arial"/>
            </a:endParaRPr>
          </a:p>
          <a:p>
            <a:pPr indent="-342900" lvl="0" marL="342900" rtl="0" algn="l">
              <a:spcBef>
                <a:spcPts val="560"/>
              </a:spcBef>
              <a:spcAft>
                <a:spcPts val="0"/>
              </a:spcAft>
              <a:buClr>
                <a:schemeClr val="dk1"/>
              </a:buClr>
              <a:buSzPts val="2000"/>
              <a:buFont typeface="Arial"/>
              <a:buNone/>
            </a:pPr>
            <a:r>
              <a:rPr lang="en">
                <a:latin typeface="Arial"/>
                <a:ea typeface="Arial"/>
                <a:cs typeface="Arial"/>
                <a:sym typeface="Arial"/>
              </a:rPr>
              <a:t>		 </a:t>
            </a:r>
            <a:r>
              <a:rPr lang="en" sz="2800">
                <a:latin typeface="Times New Roman"/>
                <a:ea typeface="Times New Roman"/>
                <a:cs typeface="Times New Roman"/>
                <a:sym typeface="Times New Roman"/>
              </a:rPr>
              <a:t>1  2  3  +  4  5  6  ×  –  7  ×  +  </a:t>
            </a:r>
            <a:r>
              <a:rPr lang="en" sz="2800">
                <a:solidFill>
                  <a:srgbClr val="FF0066"/>
                </a:solidFill>
                <a:latin typeface="Times New Roman"/>
                <a:ea typeface="Times New Roman"/>
                <a:cs typeface="Times New Roman"/>
                <a:sym typeface="Times New Roman"/>
              </a:rPr>
              <a:t>–</a:t>
            </a:r>
            <a:r>
              <a:rPr lang="en" sz="2800">
                <a:latin typeface="Times New Roman"/>
                <a:ea typeface="Times New Roman"/>
                <a:cs typeface="Times New Roman"/>
                <a:sym typeface="Times New Roman"/>
              </a:rPr>
              <a:t>  8  9  ×  +</a:t>
            </a:r>
            <a:endParaRPr/>
          </a:p>
          <a:p>
            <a:pPr indent="-342900" lvl="0" marL="342900" rtl="0" algn="l">
              <a:spcBef>
                <a:spcPts val="560"/>
              </a:spcBef>
              <a:spcAft>
                <a:spcPts val="0"/>
              </a:spcAft>
              <a:buClr>
                <a:schemeClr val="dk1"/>
              </a:buClr>
              <a:buSzPts val="2800"/>
              <a:buFont typeface="Arial"/>
              <a:buNone/>
            </a:pPr>
            <a:r>
              <a:t/>
            </a:r>
            <a:endParaRPr sz="2800">
              <a:latin typeface="Times New Roman"/>
              <a:ea typeface="Times New Roman"/>
              <a:cs typeface="Times New Roman"/>
              <a:sym typeface="Times New Roman"/>
            </a:endParaRPr>
          </a:p>
          <a:p>
            <a:pPr indent="-342900" lvl="0" marL="342900" rtl="0" algn="l">
              <a:spcBef>
                <a:spcPts val="560"/>
              </a:spcBef>
              <a:spcAft>
                <a:spcPts val="0"/>
              </a:spcAft>
              <a:buClr>
                <a:schemeClr val="dk1"/>
              </a:buClr>
              <a:buSzPts val="2800"/>
              <a:buFont typeface="Arial"/>
              <a:buNone/>
            </a:pPr>
            <a:r>
              <a:t/>
            </a:r>
            <a:endParaRPr sz="2800">
              <a:latin typeface="Times New Roman"/>
              <a:ea typeface="Times New Roman"/>
              <a:cs typeface="Times New Roman"/>
              <a:sym typeface="Times New Roman"/>
            </a:endParaRPr>
          </a:p>
        </p:txBody>
      </p:sp>
      <p:graphicFrame>
        <p:nvGraphicFramePr>
          <p:cNvPr id="685" name="Google Shape;685;p85"/>
          <p:cNvGraphicFramePr/>
          <p:nvPr/>
        </p:nvGraphicFramePr>
        <p:xfrm>
          <a:off x="6804025" y="2571750"/>
          <a:ext cx="3000000" cy="3000000"/>
        </p:xfrm>
        <a:graphic>
          <a:graphicData uri="http://schemas.openxmlformats.org/drawingml/2006/table">
            <a:tbl>
              <a:tblPr>
                <a:noFill/>
                <a:tableStyleId>{99FE96FD-4614-4DBD-8734-294DF50B40A3}</a:tableStyleId>
              </a:tblPr>
              <a:tblGrid>
                <a:gridCol w="1319225"/>
              </a:tblGrid>
              <a:tr h="190500">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1700">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1700">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rgbClr val="FF0066"/>
                        </a:buClr>
                        <a:buSzPts val="2100"/>
                        <a:buFont typeface="Times New Roman"/>
                        <a:buNone/>
                      </a:pPr>
                      <a:r>
                        <a:rPr b="0" i="0" lang="en" sz="2100" u="none" cap="none" strike="noStrike">
                          <a:solidFill>
                            <a:srgbClr val="FF0066"/>
                          </a:solidFill>
                          <a:latin typeface="Times New Roman"/>
                          <a:ea typeface="Times New Roman"/>
                          <a:cs typeface="Times New Roman"/>
                          <a:sym typeface="Times New Roman"/>
                        </a:rPr>
                        <a:t>178</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686" name="Google Shape;686;p85"/>
          <p:cNvSpPr txBox="1"/>
          <p:nvPr/>
        </p:nvSpPr>
        <p:spPr>
          <a:xfrm>
            <a:off x="179388" y="567333"/>
            <a:ext cx="890587" cy="276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3.2.5.4</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86"/>
          <p:cNvSpPr txBox="1"/>
          <p:nvPr>
            <p:ph type="title"/>
          </p:nvPr>
        </p:nvSpPr>
        <p:spPr>
          <a:xfrm>
            <a:off x="457200" y="154484"/>
            <a:ext cx="8229600" cy="642938"/>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
                <a:latin typeface="Arial"/>
                <a:ea typeface="Arial"/>
                <a:cs typeface="Arial"/>
                <a:sym typeface="Arial"/>
              </a:rPr>
              <a:t>Reverse-Polish Notation</a:t>
            </a:r>
            <a:endParaRPr/>
          </a:p>
        </p:txBody>
      </p:sp>
      <p:sp>
        <p:nvSpPr>
          <p:cNvPr id="693" name="Google Shape;693;p86"/>
          <p:cNvSpPr txBox="1"/>
          <p:nvPr>
            <p:ph idx="1" type="body"/>
          </p:nvPr>
        </p:nvSpPr>
        <p:spPr>
          <a:xfrm>
            <a:off x="457200" y="900113"/>
            <a:ext cx="8229600" cy="2545854"/>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Font typeface="Arial"/>
              <a:buNone/>
            </a:pPr>
            <a:r>
              <a:rPr lang="en">
                <a:latin typeface="Arial"/>
                <a:ea typeface="Arial"/>
                <a:cs typeface="Arial"/>
                <a:sym typeface="Arial"/>
              </a:rPr>
              <a:t>	Push </a:t>
            </a:r>
            <a:r>
              <a:rPr lang="en">
                <a:latin typeface="Times New Roman"/>
                <a:ea typeface="Times New Roman"/>
                <a:cs typeface="Times New Roman"/>
                <a:sym typeface="Times New Roman"/>
              </a:rPr>
              <a:t>8</a:t>
            </a:r>
            <a:r>
              <a:rPr lang="en">
                <a:latin typeface="Arial"/>
                <a:ea typeface="Arial"/>
                <a:cs typeface="Arial"/>
                <a:sym typeface="Arial"/>
              </a:rPr>
              <a:t> onto the stack </a:t>
            </a:r>
            <a:endParaRPr/>
          </a:p>
          <a:p>
            <a:pPr indent="-342900" lvl="0" marL="342900" rtl="0" algn="l">
              <a:spcBef>
                <a:spcPts val="560"/>
              </a:spcBef>
              <a:spcAft>
                <a:spcPts val="0"/>
              </a:spcAft>
              <a:buClr>
                <a:schemeClr val="dk1"/>
              </a:buClr>
              <a:buSzPts val="2000"/>
              <a:buFont typeface="Arial"/>
              <a:buNone/>
            </a:pPr>
            <a:r>
              <a:rPr lang="en">
                <a:latin typeface="Arial"/>
                <a:ea typeface="Arial"/>
                <a:cs typeface="Arial"/>
                <a:sym typeface="Arial"/>
              </a:rPr>
              <a:t>		 </a:t>
            </a:r>
            <a:r>
              <a:rPr lang="en" sz="2800">
                <a:latin typeface="Times New Roman"/>
                <a:ea typeface="Times New Roman"/>
                <a:cs typeface="Times New Roman"/>
                <a:sym typeface="Times New Roman"/>
              </a:rPr>
              <a:t>1  2  3  +  4  5  6  ×  –  7  ×  +  –  </a:t>
            </a:r>
            <a:r>
              <a:rPr lang="en" sz="2800">
                <a:solidFill>
                  <a:srgbClr val="D20000"/>
                </a:solidFill>
                <a:latin typeface="Times New Roman"/>
                <a:ea typeface="Times New Roman"/>
                <a:cs typeface="Times New Roman"/>
                <a:sym typeface="Times New Roman"/>
              </a:rPr>
              <a:t>8</a:t>
            </a:r>
            <a:r>
              <a:rPr lang="en" sz="2800">
                <a:latin typeface="Times New Roman"/>
                <a:ea typeface="Times New Roman"/>
                <a:cs typeface="Times New Roman"/>
                <a:sym typeface="Times New Roman"/>
              </a:rPr>
              <a:t>  9  ×  +</a:t>
            </a:r>
            <a:endParaRPr/>
          </a:p>
          <a:p>
            <a:pPr indent="-342900" lvl="0" marL="342900" rtl="0" algn="l">
              <a:spcBef>
                <a:spcPts val="560"/>
              </a:spcBef>
              <a:spcAft>
                <a:spcPts val="0"/>
              </a:spcAft>
              <a:buClr>
                <a:schemeClr val="dk1"/>
              </a:buClr>
              <a:buSzPts val="2800"/>
              <a:buFont typeface="Arial"/>
              <a:buNone/>
            </a:pPr>
            <a:r>
              <a:t/>
            </a:r>
            <a:endParaRPr sz="2800">
              <a:latin typeface="Times New Roman"/>
              <a:ea typeface="Times New Roman"/>
              <a:cs typeface="Times New Roman"/>
              <a:sym typeface="Times New Roman"/>
            </a:endParaRPr>
          </a:p>
          <a:p>
            <a:pPr indent="-342900" lvl="0" marL="342900" rtl="0" algn="l">
              <a:spcBef>
                <a:spcPts val="560"/>
              </a:spcBef>
              <a:spcAft>
                <a:spcPts val="0"/>
              </a:spcAft>
              <a:buClr>
                <a:schemeClr val="dk1"/>
              </a:buClr>
              <a:buSzPts val="2800"/>
              <a:buFont typeface="Arial"/>
              <a:buNone/>
            </a:pPr>
            <a:r>
              <a:t/>
            </a:r>
            <a:endParaRPr sz="2800">
              <a:latin typeface="Times New Roman"/>
              <a:ea typeface="Times New Roman"/>
              <a:cs typeface="Times New Roman"/>
              <a:sym typeface="Times New Roman"/>
            </a:endParaRPr>
          </a:p>
        </p:txBody>
      </p:sp>
      <p:graphicFrame>
        <p:nvGraphicFramePr>
          <p:cNvPr id="694" name="Google Shape;694;p86"/>
          <p:cNvGraphicFramePr/>
          <p:nvPr/>
        </p:nvGraphicFramePr>
        <p:xfrm>
          <a:off x="6804025" y="2571750"/>
          <a:ext cx="3000000" cy="3000000"/>
        </p:xfrm>
        <a:graphic>
          <a:graphicData uri="http://schemas.openxmlformats.org/drawingml/2006/table">
            <a:tbl>
              <a:tblPr>
                <a:noFill/>
                <a:tableStyleId>{99FE96FD-4614-4DBD-8734-294DF50B40A3}</a:tableStyleId>
              </a:tblPr>
              <a:tblGrid>
                <a:gridCol w="1319225"/>
              </a:tblGrid>
              <a:tr h="190500">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1700">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1700">
                <a:tc>
                  <a:txBody>
                    <a:bodyPr/>
                    <a:lstStyle/>
                    <a:p>
                      <a:pPr indent="0" lvl="0" marL="0" marR="0" rtl="0" algn="ctr">
                        <a:lnSpc>
                          <a:spcPct val="100000"/>
                        </a:lnSpc>
                        <a:spcBef>
                          <a:spcPts val="0"/>
                        </a:spcBef>
                        <a:spcAft>
                          <a:spcPts val="0"/>
                        </a:spcAft>
                        <a:buClr>
                          <a:srgbClr val="D20000"/>
                        </a:buClr>
                        <a:buSzPts val="2100"/>
                        <a:buFont typeface="Times New Roman"/>
                        <a:buNone/>
                      </a:pPr>
                      <a:r>
                        <a:rPr b="0" i="0" lang="en" sz="2100" u="none" cap="none" strike="noStrike">
                          <a:solidFill>
                            <a:srgbClr val="D20000"/>
                          </a:solidFill>
                          <a:latin typeface="Times New Roman"/>
                          <a:ea typeface="Times New Roman"/>
                          <a:cs typeface="Times New Roman"/>
                          <a:sym typeface="Times New Roman"/>
                        </a:rPr>
                        <a:t>8</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chemeClr val="dk1"/>
                        </a:buClr>
                        <a:buSzPts val="2100"/>
                        <a:buFont typeface="Times New Roman"/>
                        <a:buNone/>
                      </a:pPr>
                      <a:r>
                        <a:rPr b="0" i="0" lang="en" sz="2100" u="none" cap="none" strike="noStrike">
                          <a:solidFill>
                            <a:schemeClr val="dk1"/>
                          </a:solidFill>
                          <a:latin typeface="Times New Roman"/>
                          <a:ea typeface="Times New Roman"/>
                          <a:cs typeface="Times New Roman"/>
                          <a:sym typeface="Times New Roman"/>
                        </a:rPr>
                        <a:t>178</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695" name="Google Shape;695;p86"/>
          <p:cNvSpPr txBox="1"/>
          <p:nvPr/>
        </p:nvSpPr>
        <p:spPr>
          <a:xfrm>
            <a:off x="179388" y="567333"/>
            <a:ext cx="890587" cy="276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3.2.5.4</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87"/>
          <p:cNvSpPr txBox="1"/>
          <p:nvPr>
            <p:ph type="title"/>
          </p:nvPr>
        </p:nvSpPr>
        <p:spPr>
          <a:xfrm>
            <a:off x="457200" y="154484"/>
            <a:ext cx="8229600" cy="642938"/>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
                <a:latin typeface="Arial"/>
                <a:ea typeface="Arial"/>
                <a:cs typeface="Arial"/>
                <a:sym typeface="Arial"/>
              </a:rPr>
              <a:t>Reverse-Polish Notation</a:t>
            </a:r>
            <a:endParaRPr/>
          </a:p>
        </p:txBody>
      </p:sp>
      <p:sp>
        <p:nvSpPr>
          <p:cNvPr id="702" name="Google Shape;702;p87"/>
          <p:cNvSpPr txBox="1"/>
          <p:nvPr>
            <p:ph idx="1" type="body"/>
          </p:nvPr>
        </p:nvSpPr>
        <p:spPr>
          <a:xfrm>
            <a:off x="457200" y="900113"/>
            <a:ext cx="8229600" cy="2545854"/>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Font typeface="Arial"/>
              <a:buNone/>
            </a:pPr>
            <a:r>
              <a:rPr lang="en">
                <a:latin typeface="Arial"/>
                <a:ea typeface="Arial"/>
                <a:cs typeface="Arial"/>
                <a:sym typeface="Arial"/>
              </a:rPr>
              <a:t>	Push </a:t>
            </a:r>
            <a:r>
              <a:rPr lang="en">
                <a:latin typeface="Times New Roman"/>
                <a:ea typeface="Times New Roman"/>
                <a:cs typeface="Times New Roman"/>
                <a:sym typeface="Times New Roman"/>
              </a:rPr>
              <a:t>1</a:t>
            </a:r>
            <a:r>
              <a:rPr lang="en">
                <a:latin typeface="Arial"/>
                <a:ea typeface="Arial"/>
                <a:cs typeface="Arial"/>
                <a:sym typeface="Arial"/>
              </a:rPr>
              <a:t> onto the stack </a:t>
            </a:r>
            <a:endParaRPr/>
          </a:p>
          <a:p>
            <a:pPr indent="-342900" lvl="0" marL="342900" rtl="0" algn="l">
              <a:spcBef>
                <a:spcPts val="560"/>
              </a:spcBef>
              <a:spcAft>
                <a:spcPts val="0"/>
              </a:spcAft>
              <a:buClr>
                <a:schemeClr val="dk1"/>
              </a:buClr>
              <a:buSzPts val="2000"/>
              <a:buFont typeface="Arial"/>
              <a:buNone/>
            </a:pPr>
            <a:r>
              <a:rPr lang="en">
                <a:latin typeface="Arial"/>
                <a:ea typeface="Arial"/>
                <a:cs typeface="Arial"/>
                <a:sym typeface="Arial"/>
              </a:rPr>
              <a:t>		 </a:t>
            </a:r>
            <a:r>
              <a:rPr lang="en" sz="2800">
                <a:latin typeface="Times New Roman"/>
                <a:ea typeface="Times New Roman"/>
                <a:cs typeface="Times New Roman"/>
                <a:sym typeface="Times New Roman"/>
              </a:rPr>
              <a:t>1  2  3  +  4  5  6  ×  –  7  ×  +  –  8  </a:t>
            </a:r>
            <a:r>
              <a:rPr lang="en" sz="2800">
                <a:solidFill>
                  <a:srgbClr val="D20000"/>
                </a:solidFill>
                <a:latin typeface="Times New Roman"/>
                <a:ea typeface="Times New Roman"/>
                <a:cs typeface="Times New Roman"/>
                <a:sym typeface="Times New Roman"/>
              </a:rPr>
              <a:t>9</a:t>
            </a:r>
            <a:r>
              <a:rPr lang="en" sz="2800">
                <a:latin typeface="Times New Roman"/>
                <a:ea typeface="Times New Roman"/>
                <a:cs typeface="Times New Roman"/>
                <a:sym typeface="Times New Roman"/>
              </a:rPr>
              <a:t>  ×  +</a:t>
            </a:r>
            <a:endParaRPr/>
          </a:p>
          <a:p>
            <a:pPr indent="-342900" lvl="0" marL="342900" rtl="0" algn="l">
              <a:spcBef>
                <a:spcPts val="560"/>
              </a:spcBef>
              <a:spcAft>
                <a:spcPts val="0"/>
              </a:spcAft>
              <a:buClr>
                <a:schemeClr val="dk1"/>
              </a:buClr>
              <a:buSzPts val="2800"/>
              <a:buFont typeface="Arial"/>
              <a:buNone/>
            </a:pPr>
            <a:r>
              <a:t/>
            </a:r>
            <a:endParaRPr sz="2800">
              <a:latin typeface="Times New Roman"/>
              <a:ea typeface="Times New Roman"/>
              <a:cs typeface="Times New Roman"/>
              <a:sym typeface="Times New Roman"/>
            </a:endParaRPr>
          </a:p>
          <a:p>
            <a:pPr indent="-342900" lvl="0" marL="342900" rtl="0" algn="l">
              <a:spcBef>
                <a:spcPts val="560"/>
              </a:spcBef>
              <a:spcAft>
                <a:spcPts val="0"/>
              </a:spcAft>
              <a:buClr>
                <a:schemeClr val="dk1"/>
              </a:buClr>
              <a:buSzPts val="2800"/>
              <a:buFont typeface="Arial"/>
              <a:buNone/>
            </a:pPr>
            <a:r>
              <a:t/>
            </a:r>
            <a:endParaRPr sz="2800">
              <a:latin typeface="Times New Roman"/>
              <a:ea typeface="Times New Roman"/>
              <a:cs typeface="Times New Roman"/>
              <a:sym typeface="Times New Roman"/>
            </a:endParaRPr>
          </a:p>
        </p:txBody>
      </p:sp>
      <p:graphicFrame>
        <p:nvGraphicFramePr>
          <p:cNvPr id="703" name="Google Shape;703;p87"/>
          <p:cNvGraphicFramePr/>
          <p:nvPr/>
        </p:nvGraphicFramePr>
        <p:xfrm>
          <a:off x="6804025" y="2495550"/>
          <a:ext cx="3000000" cy="3000000"/>
        </p:xfrm>
        <a:graphic>
          <a:graphicData uri="http://schemas.openxmlformats.org/drawingml/2006/table">
            <a:tbl>
              <a:tblPr>
                <a:noFill/>
                <a:tableStyleId>{99FE96FD-4614-4DBD-8734-294DF50B40A3}</a:tableStyleId>
              </a:tblPr>
              <a:tblGrid>
                <a:gridCol w="1319225"/>
              </a:tblGrid>
              <a:tr h="190500">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1700">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rgbClr val="D20000"/>
                        </a:buClr>
                        <a:buSzPts val="2100"/>
                        <a:buFont typeface="Times New Roman"/>
                        <a:buNone/>
                      </a:pPr>
                      <a:r>
                        <a:rPr b="0" i="0" lang="en" sz="2100" u="none" cap="none" strike="noStrike">
                          <a:solidFill>
                            <a:srgbClr val="D20000"/>
                          </a:solidFill>
                          <a:latin typeface="Times New Roman"/>
                          <a:ea typeface="Times New Roman"/>
                          <a:cs typeface="Times New Roman"/>
                          <a:sym typeface="Times New Roman"/>
                        </a:rPr>
                        <a:t>9</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1700">
                <a:tc>
                  <a:txBody>
                    <a:bodyPr/>
                    <a:lstStyle/>
                    <a:p>
                      <a:pPr indent="0" lvl="0" marL="0" marR="0" rtl="0" algn="ctr">
                        <a:lnSpc>
                          <a:spcPct val="100000"/>
                        </a:lnSpc>
                        <a:spcBef>
                          <a:spcPts val="0"/>
                        </a:spcBef>
                        <a:spcAft>
                          <a:spcPts val="0"/>
                        </a:spcAft>
                        <a:buClr>
                          <a:schemeClr val="dk1"/>
                        </a:buClr>
                        <a:buSzPts val="2100"/>
                        <a:buFont typeface="Times New Roman"/>
                        <a:buNone/>
                      </a:pPr>
                      <a:r>
                        <a:rPr b="0" i="0" lang="en" sz="2100" u="none" cap="none" strike="noStrike">
                          <a:solidFill>
                            <a:schemeClr val="dk1"/>
                          </a:solidFill>
                          <a:latin typeface="Times New Roman"/>
                          <a:ea typeface="Times New Roman"/>
                          <a:cs typeface="Times New Roman"/>
                          <a:sym typeface="Times New Roman"/>
                        </a:rPr>
                        <a:t>8</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chemeClr val="dk1"/>
                        </a:buClr>
                        <a:buSzPts val="2100"/>
                        <a:buFont typeface="Times New Roman"/>
                        <a:buNone/>
                      </a:pPr>
                      <a:r>
                        <a:rPr b="0" i="0" lang="en" sz="2100" u="none" cap="none" strike="noStrike">
                          <a:solidFill>
                            <a:schemeClr val="dk1"/>
                          </a:solidFill>
                          <a:latin typeface="Times New Roman"/>
                          <a:ea typeface="Times New Roman"/>
                          <a:cs typeface="Times New Roman"/>
                          <a:sym typeface="Times New Roman"/>
                        </a:rPr>
                        <a:t>178</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704" name="Google Shape;704;p87"/>
          <p:cNvSpPr txBox="1"/>
          <p:nvPr/>
        </p:nvSpPr>
        <p:spPr>
          <a:xfrm>
            <a:off x="179388" y="567333"/>
            <a:ext cx="890587" cy="276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3.2.5.4</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88"/>
          <p:cNvSpPr txBox="1"/>
          <p:nvPr>
            <p:ph type="title"/>
          </p:nvPr>
        </p:nvSpPr>
        <p:spPr>
          <a:xfrm>
            <a:off x="457200" y="154484"/>
            <a:ext cx="8229600" cy="642938"/>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
                <a:latin typeface="Arial"/>
                <a:ea typeface="Arial"/>
                <a:cs typeface="Arial"/>
                <a:sym typeface="Arial"/>
              </a:rPr>
              <a:t>Reverse-Polish Notation</a:t>
            </a:r>
            <a:endParaRPr/>
          </a:p>
        </p:txBody>
      </p:sp>
      <p:sp>
        <p:nvSpPr>
          <p:cNvPr id="711" name="Google Shape;711;p88"/>
          <p:cNvSpPr txBox="1"/>
          <p:nvPr>
            <p:ph idx="1" type="body"/>
          </p:nvPr>
        </p:nvSpPr>
        <p:spPr>
          <a:xfrm>
            <a:off x="457200" y="1198960"/>
            <a:ext cx="8229600" cy="339447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Font typeface="Arial"/>
              <a:buNone/>
            </a:pPr>
            <a:r>
              <a:rPr lang="en">
                <a:latin typeface="Arial"/>
                <a:ea typeface="Arial"/>
                <a:cs typeface="Arial"/>
                <a:sym typeface="Arial"/>
              </a:rPr>
              <a:t>	Pop </a:t>
            </a:r>
            <a:r>
              <a:rPr lang="en">
                <a:latin typeface="Times New Roman"/>
                <a:ea typeface="Times New Roman"/>
                <a:cs typeface="Times New Roman"/>
                <a:sym typeface="Times New Roman"/>
              </a:rPr>
              <a:t>9</a:t>
            </a:r>
            <a:r>
              <a:rPr lang="en">
                <a:latin typeface="Arial"/>
                <a:ea typeface="Arial"/>
                <a:cs typeface="Arial"/>
                <a:sym typeface="Arial"/>
              </a:rPr>
              <a:t> and </a:t>
            </a:r>
            <a:r>
              <a:rPr lang="en">
                <a:latin typeface="Times New Roman"/>
                <a:ea typeface="Times New Roman"/>
                <a:cs typeface="Times New Roman"/>
                <a:sym typeface="Times New Roman"/>
              </a:rPr>
              <a:t>8</a:t>
            </a:r>
            <a:r>
              <a:rPr lang="en">
                <a:latin typeface="Arial"/>
                <a:ea typeface="Arial"/>
                <a:cs typeface="Arial"/>
                <a:sym typeface="Arial"/>
              </a:rPr>
              <a:t> and push </a:t>
            </a:r>
            <a:r>
              <a:rPr lang="en">
                <a:latin typeface="Times New Roman"/>
                <a:ea typeface="Times New Roman"/>
                <a:cs typeface="Times New Roman"/>
                <a:sym typeface="Times New Roman"/>
              </a:rPr>
              <a:t>8 </a:t>
            </a:r>
            <a:r>
              <a:rPr lang="en">
                <a:solidFill>
                  <a:srgbClr val="D20000"/>
                </a:solidFill>
                <a:latin typeface="Times New Roman"/>
                <a:ea typeface="Times New Roman"/>
                <a:cs typeface="Times New Roman"/>
                <a:sym typeface="Times New Roman"/>
              </a:rPr>
              <a:t>×</a:t>
            </a:r>
            <a:r>
              <a:rPr lang="en">
                <a:latin typeface="Times New Roman"/>
                <a:ea typeface="Times New Roman"/>
                <a:cs typeface="Times New Roman"/>
                <a:sym typeface="Times New Roman"/>
              </a:rPr>
              <a:t> 9 = 72</a:t>
            </a:r>
            <a:endParaRPr>
              <a:latin typeface="Arial"/>
              <a:ea typeface="Arial"/>
              <a:cs typeface="Arial"/>
              <a:sym typeface="Arial"/>
            </a:endParaRPr>
          </a:p>
          <a:p>
            <a:pPr indent="-342900" lvl="0" marL="342900" rtl="0" algn="l">
              <a:spcBef>
                <a:spcPts val="560"/>
              </a:spcBef>
              <a:spcAft>
                <a:spcPts val="0"/>
              </a:spcAft>
              <a:buClr>
                <a:schemeClr val="dk1"/>
              </a:buClr>
              <a:buSzPts val="2000"/>
              <a:buFont typeface="Arial"/>
              <a:buNone/>
            </a:pPr>
            <a:r>
              <a:rPr lang="en">
                <a:latin typeface="Arial"/>
                <a:ea typeface="Arial"/>
                <a:cs typeface="Arial"/>
                <a:sym typeface="Arial"/>
              </a:rPr>
              <a:t>		 </a:t>
            </a:r>
            <a:r>
              <a:rPr lang="en" sz="2800">
                <a:latin typeface="Times New Roman"/>
                <a:ea typeface="Times New Roman"/>
                <a:cs typeface="Times New Roman"/>
                <a:sym typeface="Times New Roman"/>
              </a:rPr>
              <a:t>1  2  3  +  4  5  6  ×  –  7  ×  +  –  8  9  </a:t>
            </a:r>
            <a:r>
              <a:rPr lang="en" sz="2800">
                <a:solidFill>
                  <a:srgbClr val="D20000"/>
                </a:solidFill>
                <a:latin typeface="Times New Roman"/>
                <a:ea typeface="Times New Roman"/>
                <a:cs typeface="Times New Roman"/>
                <a:sym typeface="Times New Roman"/>
              </a:rPr>
              <a:t>×</a:t>
            </a:r>
            <a:r>
              <a:rPr lang="en" sz="2800">
                <a:latin typeface="Times New Roman"/>
                <a:ea typeface="Times New Roman"/>
                <a:cs typeface="Times New Roman"/>
                <a:sym typeface="Times New Roman"/>
              </a:rPr>
              <a:t>  +</a:t>
            </a:r>
            <a:endParaRPr/>
          </a:p>
          <a:p>
            <a:pPr indent="-342900" lvl="0" marL="342900" rtl="0" algn="l">
              <a:spcBef>
                <a:spcPts val="560"/>
              </a:spcBef>
              <a:spcAft>
                <a:spcPts val="0"/>
              </a:spcAft>
              <a:buClr>
                <a:schemeClr val="dk1"/>
              </a:buClr>
              <a:buSzPts val="2800"/>
              <a:buFont typeface="Arial"/>
              <a:buNone/>
            </a:pPr>
            <a:r>
              <a:t/>
            </a:r>
            <a:endParaRPr sz="2800">
              <a:latin typeface="Times New Roman"/>
              <a:ea typeface="Times New Roman"/>
              <a:cs typeface="Times New Roman"/>
              <a:sym typeface="Times New Roman"/>
            </a:endParaRPr>
          </a:p>
          <a:p>
            <a:pPr indent="-342900" lvl="0" marL="342900" rtl="0" algn="l">
              <a:spcBef>
                <a:spcPts val="560"/>
              </a:spcBef>
              <a:spcAft>
                <a:spcPts val="0"/>
              </a:spcAft>
              <a:buClr>
                <a:schemeClr val="dk1"/>
              </a:buClr>
              <a:buSzPts val="2800"/>
              <a:buFont typeface="Arial"/>
              <a:buNone/>
            </a:pPr>
            <a:r>
              <a:t/>
            </a:r>
            <a:endParaRPr sz="2800">
              <a:latin typeface="Times New Roman"/>
              <a:ea typeface="Times New Roman"/>
              <a:cs typeface="Times New Roman"/>
              <a:sym typeface="Times New Roman"/>
            </a:endParaRPr>
          </a:p>
        </p:txBody>
      </p:sp>
      <p:graphicFrame>
        <p:nvGraphicFramePr>
          <p:cNvPr id="712" name="Google Shape;712;p88"/>
          <p:cNvGraphicFramePr/>
          <p:nvPr/>
        </p:nvGraphicFramePr>
        <p:xfrm>
          <a:off x="6804025" y="2571750"/>
          <a:ext cx="3000000" cy="3000000"/>
        </p:xfrm>
        <a:graphic>
          <a:graphicData uri="http://schemas.openxmlformats.org/drawingml/2006/table">
            <a:tbl>
              <a:tblPr>
                <a:noFill/>
                <a:tableStyleId>{99FE96FD-4614-4DBD-8734-294DF50B40A3}</a:tableStyleId>
              </a:tblPr>
              <a:tblGrid>
                <a:gridCol w="1319225"/>
              </a:tblGrid>
              <a:tr h="190500">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1700">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1700">
                <a:tc>
                  <a:txBody>
                    <a:bodyPr/>
                    <a:lstStyle/>
                    <a:p>
                      <a:pPr indent="0" lvl="0" marL="0" marR="0" rtl="0" algn="ctr">
                        <a:lnSpc>
                          <a:spcPct val="100000"/>
                        </a:lnSpc>
                        <a:spcBef>
                          <a:spcPts val="0"/>
                        </a:spcBef>
                        <a:spcAft>
                          <a:spcPts val="0"/>
                        </a:spcAft>
                        <a:buClr>
                          <a:srgbClr val="D20000"/>
                        </a:buClr>
                        <a:buSzPts val="2100"/>
                        <a:buFont typeface="Times New Roman"/>
                        <a:buNone/>
                      </a:pPr>
                      <a:r>
                        <a:rPr b="0" i="0" lang="en" sz="2100" u="none" cap="none" strike="noStrike">
                          <a:solidFill>
                            <a:srgbClr val="D20000"/>
                          </a:solidFill>
                          <a:latin typeface="Times New Roman"/>
                          <a:ea typeface="Times New Roman"/>
                          <a:cs typeface="Times New Roman"/>
                          <a:sym typeface="Times New Roman"/>
                        </a:rPr>
                        <a:t>72</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chemeClr val="dk1"/>
                        </a:buClr>
                        <a:buSzPts val="2100"/>
                        <a:buFont typeface="Times New Roman"/>
                        <a:buNone/>
                      </a:pPr>
                      <a:r>
                        <a:rPr b="0" i="0" lang="en" sz="2100" u="none" cap="none" strike="noStrike">
                          <a:solidFill>
                            <a:schemeClr val="dk1"/>
                          </a:solidFill>
                          <a:latin typeface="Times New Roman"/>
                          <a:ea typeface="Times New Roman"/>
                          <a:cs typeface="Times New Roman"/>
                          <a:sym typeface="Times New Roman"/>
                        </a:rPr>
                        <a:t>178</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713" name="Google Shape;713;p88"/>
          <p:cNvSpPr txBox="1"/>
          <p:nvPr/>
        </p:nvSpPr>
        <p:spPr>
          <a:xfrm>
            <a:off x="179388" y="567333"/>
            <a:ext cx="890587" cy="276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3.2.5.4</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89"/>
          <p:cNvSpPr txBox="1"/>
          <p:nvPr>
            <p:ph type="title"/>
          </p:nvPr>
        </p:nvSpPr>
        <p:spPr>
          <a:xfrm>
            <a:off x="457200" y="154484"/>
            <a:ext cx="8229600" cy="642938"/>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
                <a:latin typeface="Arial"/>
                <a:ea typeface="Arial"/>
                <a:cs typeface="Arial"/>
                <a:sym typeface="Arial"/>
              </a:rPr>
              <a:t>Reverse-Polish Notation</a:t>
            </a:r>
            <a:endParaRPr/>
          </a:p>
        </p:txBody>
      </p:sp>
      <p:sp>
        <p:nvSpPr>
          <p:cNvPr id="720" name="Google Shape;720;p89"/>
          <p:cNvSpPr txBox="1"/>
          <p:nvPr>
            <p:ph idx="1" type="body"/>
          </p:nvPr>
        </p:nvSpPr>
        <p:spPr>
          <a:xfrm>
            <a:off x="457200" y="1196579"/>
            <a:ext cx="8229600" cy="339447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Font typeface="Arial"/>
              <a:buNone/>
            </a:pPr>
            <a:r>
              <a:rPr lang="en">
                <a:latin typeface="Arial"/>
                <a:ea typeface="Arial"/>
                <a:cs typeface="Arial"/>
                <a:sym typeface="Arial"/>
              </a:rPr>
              <a:t>	Pop </a:t>
            </a:r>
            <a:r>
              <a:rPr lang="en">
                <a:latin typeface="Times New Roman"/>
                <a:ea typeface="Times New Roman"/>
                <a:cs typeface="Times New Roman"/>
                <a:sym typeface="Times New Roman"/>
              </a:rPr>
              <a:t>72</a:t>
            </a:r>
            <a:r>
              <a:rPr lang="en">
                <a:latin typeface="Arial"/>
                <a:ea typeface="Arial"/>
                <a:cs typeface="Arial"/>
                <a:sym typeface="Arial"/>
              </a:rPr>
              <a:t> and </a:t>
            </a:r>
            <a:r>
              <a:rPr lang="en">
                <a:latin typeface="Times New Roman"/>
                <a:ea typeface="Times New Roman"/>
                <a:cs typeface="Times New Roman"/>
                <a:sym typeface="Times New Roman"/>
              </a:rPr>
              <a:t>178</a:t>
            </a:r>
            <a:r>
              <a:rPr lang="en">
                <a:latin typeface="Arial"/>
                <a:ea typeface="Arial"/>
                <a:cs typeface="Arial"/>
                <a:sym typeface="Arial"/>
              </a:rPr>
              <a:t> and push </a:t>
            </a:r>
            <a:r>
              <a:rPr lang="en">
                <a:latin typeface="Times New Roman"/>
                <a:ea typeface="Times New Roman"/>
                <a:cs typeface="Times New Roman"/>
                <a:sym typeface="Times New Roman"/>
              </a:rPr>
              <a:t>178 </a:t>
            </a:r>
            <a:r>
              <a:rPr lang="en">
                <a:solidFill>
                  <a:srgbClr val="D20000"/>
                </a:solidFill>
                <a:latin typeface="Times New Roman"/>
                <a:ea typeface="Times New Roman"/>
                <a:cs typeface="Times New Roman"/>
                <a:sym typeface="Times New Roman"/>
              </a:rPr>
              <a:t>+</a:t>
            </a:r>
            <a:r>
              <a:rPr lang="en">
                <a:latin typeface="Times New Roman"/>
                <a:ea typeface="Times New Roman"/>
                <a:cs typeface="Times New Roman"/>
                <a:sym typeface="Times New Roman"/>
              </a:rPr>
              <a:t> 72 = 250</a:t>
            </a:r>
            <a:endParaRPr>
              <a:latin typeface="Arial"/>
              <a:ea typeface="Arial"/>
              <a:cs typeface="Arial"/>
              <a:sym typeface="Arial"/>
            </a:endParaRPr>
          </a:p>
          <a:p>
            <a:pPr indent="-342900" lvl="0" marL="342900" rtl="0" algn="l">
              <a:spcBef>
                <a:spcPts val="560"/>
              </a:spcBef>
              <a:spcAft>
                <a:spcPts val="0"/>
              </a:spcAft>
              <a:buClr>
                <a:schemeClr val="dk1"/>
              </a:buClr>
              <a:buSzPts val="2000"/>
              <a:buFont typeface="Arial"/>
              <a:buNone/>
            </a:pPr>
            <a:r>
              <a:rPr lang="en">
                <a:latin typeface="Arial"/>
                <a:ea typeface="Arial"/>
                <a:cs typeface="Arial"/>
                <a:sym typeface="Arial"/>
              </a:rPr>
              <a:t>		 </a:t>
            </a:r>
            <a:r>
              <a:rPr lang="en" sz="2800">
                <a:latin typeface="Times New Roman"/>
                <a:ea typeface="Times New Roman"/>
                <a:cs typeface="Times New Roman"/>
                <a:sym typeface="Times New Roman"/>
              </a:rPr>
              <a:t>1  2  3  +  4  5  6  ×  –  7  ×  +  –  8  9  ×  </a:t>
            </a:r>
            <a:r>
              <a:rPr lang="en" sz="2800">
                <a:solidFill>
                  <a:srgbClr val="D20000"/>
                </a:solidFill>
                <a:latin typeface="Times New Roman"/>
                <a:ea typeface="Times New Roman"/>
                <a:cs typeface="Times New Roman"/>
                <a:sym typeface="Times New Roman"/>
              </a:rPr>
              <a:t>+</a:t>
            </a:r>
            <a:endParaRPr/>
          </a:p>
          <a:p>
            <a:pPr indent="-342900" lvl="0" marL="342900" rtl="0" algn="l">
              <a:spcBef>
                <a:spcPts val="560"/>
              </a:spcBef>
              <a:spcAft>
                <a:spcPts val="0"/>
              </a:spcAft>
              <a:buClr>
                <a:schemeClr val="dk1"/>
              </a:buClr>
              <a:buSzPts val="2800"/>
              <a:buFont typeface="Arial"/>
              <a:buNone/>
            </a:pPr>
            <a:r>
              <a:t/>
            </a:r>
            <a:endParaRPr sz="2800">
              <a:latin typeface="Times New Roman"/>
              <a:ea typeface="Times New Roman"/>
              <a:cs typeface="Times New Roman"/>
              <a:sym typeface="Times New Roman"/>
            </a:endParaRPr>
          </a:p>
          <a:p>
            <a:pPr indent="-342900" lvl="0" marL="342900" rtl="0" algn="l">
              <a:spcBef>
                <a:spcPts val="560"/>
              </a:spcBef>
              <a:spcAft>
                <a:spcPts val="0"/>
              </a:spcAft>
              <a:buClr>
                <a:schemeClr val="dk1"/>
              </a:buClr>
              <a:buSzPts val="2800"/>
              <a:buFont typeface="Arial"/>
              <a:buNone/>
            </a:pPr>
            <a:r>
              <a:t/>
            </a:r>
            <a:endParaRPr sz="2800">
              <a:latin typeface="Times New Roman"/>
              <a:ea typeface="Times New Roman"/>
              <a:cs typeface="Times New Roman"/>
              <a:sym typeface="Times New Roman"/>
            </a:endParaRPr>
          </a:p>
        </p:txBody>
      </p:sp>
      <p:graphicFrame>
        <p:nvGraphicFramePr>
          <p:cNvPr id="721" name="Google Shape;721;p89"/>
          <p:cNvGraphicFramePr/>
          <p:nvPr/>
        </p:nvGraphicFramePr>
        <p:xfrm>
          <a:off x="6804025" y="2571750"/>
          <a:ext cx="3000000" cy="3000000"/>
        </p:xfrm>
        <a:graphic>
          <a:graphicData uri="http://schemas.openxmlformats.org/drawingml/2006/table">
            <a:tbl>
              <a:tblPr>
                <a:noFill/>
                <a:tableStyleId>{99FE96FD-4614-4DBD-8734-294DF50B40A3}</a:tableStyleId>
              </a:tblPr>
              <a:tblGrid>
                <a:gridCol w="1319225"/>
              </a:tblGrid>
              <a:tr h="190500">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1700">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chemeClr val="dk1"/>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1700">
                <a:tc>
                  <a:txBody>
                    <a:bodyPr/>
                    <a:lstStyle/>
                    <a:p>
                      <a:pPr indent="0" lvl="0" marL="0" marR="0" rtl="0" algn="ctr">
                        <a:lnSpc>
                          <a:spcPct val="100000"/>
                        </a:lnSpc>
                        <a:spcBef>
                          <a:spcPts val="0"/>
                        </a:spcBef>
                        <a:spcAft>
                          <a:spcPts val="0"/>
                        </a:spcAft>
                        <a:buClr>
                          <a:schemeClr val="dk1"/>
                        </a:buClr>
                        <a:buSzPts val="2100"/>
                        <a:buFont typeface="Calibri"/>
                        <a:buNone/>
                      </a:pPr>
                      <a:r>
                        <a:t/>
                      </a:r>
                      <a:endParaRPr b="0" i="0" sz="2100" u="none" cap="none" strike="noStrike">
                        <a:solidFill>
                          <a:srgbClr val="D20000"/>
                        </a:solidFill>
                        <a:latin typeface="Times New Roman"/>
                        <a:ea typeface="Times New Roman"/>
                        <a:cs typeface="Times New Roman"/>
                        <a:sym typeface="Times New Roman"/>
                      </a:endParaRPr>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rgbClr val="D20000"/>
                        </a:buClr>
                        <a:buSzPts val="2100"/>
                        <a:buFont typeface="Times New Roman"/>
                        <a:buNone/>
                      </a:pPr>
                      <a:r>
                        <a:rPr b="0" i="0" lang="en" sz="2100" u="none" cap="none" strike="noStrike">
                          <a:solidFill>
                            <a:srgbClr val="D20000"/>
                          </a:solidFill>
                          <a:latin typeface="Times New Roman"/>
                          <a:ea typeface="Times New Roman"/>
                          <a:cs typeface="Times New Roman"/>
                          <a:sym typeface="Times New Roman"/>
                        </a:rPr>
                        <a:t>250</a:t>
                      </a:r>
                      <a:endParaRPr sz="1100"/>
                    </a:p>
                  </a:txBody>
                  <a:tcPr marT="34300" marB="34300"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722" name="Google Shape;722;p89"/>
          <p:cNvSpPr txBox="1"/>
          <p:nvPr/>
        </p:nvSpPr>
        <p:spPr>
          <a:xfrm>
            <a:off x="179388" y="567333"/>
            <a:ext cx="890587" cy="276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3.2.5.4</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90"/>
          <p:cNvSpPr txBox="1"/>
          <p:nvPr>
            <p:ph type="title"/>
          </p:nvPr>
        </p:nvSpPr>
        <p:spPr>
          <a:xfrm>
            <a:off x="457200" y="154484"/>
            <a:ext cx="8229600" cy="642938"/>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
                <a:latin typeface="Arial"/>
                <a:ea typeface="Arial"/>
                <a:cs typeface="Arial"/>
                <a:sym typeface="Arial"/>
              </a:rPr>
              <a:t>Reverse-Polish Notation</a:t>
            </a:r>
            <a:endParaRPr/>
          </a:p>
        </p:txBody>
      </p:sp>
      <p:sp>
        <p:nvSpPr>
          <p:cNvPr id="729" name="Google Shape;729;p90"/>
          <p:cNvSpPr txBox="1"/>
          <p:nvPr>
            <p:ph idx="1" type="body"/>
          </p:nvPr>
        </p:nvSpPr>
        <p:spPr>
          <a:xfrm>
            <a:off x="457200" y="900113"/>
            <a:ext cx="8229600" cy="2545854"/>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Font typeface="Arial"/>
              <a:buNone/>
            </a:pPr>
            <a:r>
              <a:rPr lang="en">
                <a:latin typeface="Arial"/>
                <a:ea typeface="Arial"/>
                <a:cs typeface="Arial"/>
                <a:sym typeface="Arial"/>
              </a:rPr>
              <a:t>	Thus</a:t>
            </a:r>
            <a:endParaRPr/>
          </a:p>
          <a:p>
            <a:pPr indent="-342900" lvl="0" marL="342900" rtl="0" algn="ctr">
              <a:spcBef>
                <a:spcPts val="400"/>
              </a:spcBef>
              <a:spcAft>
                <a:spcPts val="0"/>
              </a:spcAft>
              <a:buClr>
                <a:schemeClr val="dk1"/>
              </a:buClr>
              <a:buSzPts val="2000"/>
              <a:buFont typeface="Times New Roman"/>
              <a:buNone/>
            </a:pPr>
            <a:r>
              <a:rPr lang="en">
                <a:latin typeface="Times New Roman"/>
                <a:ea typeface="Times New Roman"/>
                <a:cs typeface="Times New Roman"/>
                <a:sym typeface="Times New Roman"/>
              </a:rPr>
              <a:t>1  2  3  +  4  5  6  ×  –  7  ×  +  –  8  9  ×  +</a:t>
            </a:r>
            <a:endParaRPr sz="2800">
              <a:latin typeface="Times New Roman"/>
              <a:ea typeface="Times New Roman"/>
              <a:cs typeface="Times New Roman"/>
              <a:sym typeface="Times New Roman"/>
            </a:endParaRPr>
          </a:p>
          <a:p>
            <a:pPr indent="-342900" lvl="0" marL="342900" rtl="0" algn="l">
              <a:spcBef>
                <a:spcPts val="560"/>
              </a:spcBef>
              <a:spcAft>
                <a:spcPts val="0"/>
              </a:spcAft>
              <a:buClr>
                <a:srgbClr val="D20000"/>
              </a:buClr>
              <a:buSzPts val="2800"/>
              <a:buFont typeface="Times New Roman"/>
              <a:buNone/>
            </a:pPr>
            <a:r>
              <a:rPr lang="en" sz="2800">
                <a:solidFill>
                  <a:srgbClr val="D20000"/>
                </a:solidFill>
                <a:latin typeface="Times New Roman"/>
                <a:ea typeface="Times New Roman"/>
                <a:cs typeface="Times New Roman"/>
                <a:sym typeface="Times New Roman"/>
              </a:rPr>
              <a:t>	</a:t>
            </a:r>
            <a:r>
              <a:rPr lang="en">
                <a:latin typeface="Arial"/>
                <a:ea typeface="Arial"/>
                <a:cs typeface="Arial"/>
                <a:sym typeface="Arial"/>
              </a:rPr>
              <a:t>evaluates to the value on the top: </a:t>
            </a:r>
            <a:r>
              <a:rPr lang="en">
                <a:latin typeface="Times New Roman"/>
                <a:ea typeface="Times New Roman"/>
                <a:cs typeface="Times New Roman"/>
                <a:sym typeface="Times New Roman"/>
              </a:rPr>
              <a:t>250</a:t>
            </a:r>
            <a:endParaRPr/>
          </a:p>
          <a:p>
            <a:pPr indent="-342900" lvl="0" marL="342900" rtl="0" algn="l">
              <a:spcBef>
                <a:spcPts val="400"/>
              </a:spcBef>
              <a:spcAft>
                <a:spcPts val="0"/>
              </a:spcAft>
              <a:buClr>
                <a:schemeClr val="dk1"/>
              </a:buClr>
              <a:buSzPts val="2000"/>
              <a:buFont typeface="Arial"/>
              <a:buNone/>
            </a:pPr>
            <a:r>
              <a:rPr lang="en">
                <a:latin typeface="Arial"/>
                <a:ea typeface="Arial"/>
                <a:cs typeface="Arial"/>
                <a:sym typeface="Arial"/>
              </a:rPr>
              <a:t>	The equivalent in-fix notation is</a:t>
            </a:r>
            <a:endParaRPr/>
          </a:p>
          <a:p>
            <a:pPr indent="-342900" lvl="0" marL="342900" rtl="0" algn="ctr">
              <a:spcBef>
                <a:spcPts val="400"/>
              </a:spcBef>
              <a:spcAft>
                <a:spcPts val="0"/>
              </a:spcAft>
              <a:buClr>
                <a:schemeClr val="dk1"/>
              </a:buClr>
              <a:buSzPts val="2000"/>
              <a:buFont typeface="Times New Roman"/>
              <a:buNone/>
            </a:pPr>
            <a:r>
              <a:rPr lang="en">
                <a:latin typeface="Times New Roman"/>
                <a:ea typeface="Times New Roman"/>
                <a:cs typeface="Times New Roman"/>
                <a:sym typeface="Times New Roman"/>
              </a:rPr>
              <a:t>((1 – ((2 + 3) + ((4 – (5 × 6)) × 7))) + (8 × 9))</a:t>
            </a:r>
            <a:endParaRPr/>
          </a:p>
          <a:p>
            <a:pPr indent="-342900" lvl="0" marL="342900" rtl="0" algn="l">
              <a:spcBef>
                <a:spcPts val="400"/>
              </a:spcBef>
              <a:spcAft>
                <a:spcPts val="0"/>
              </a:spcAft>
              <a:buClr>
                <a:schemeClr val="dk1"/>
              </a:buClr>
              <a:buSzPts val="2000"/>
              <a:buFont typeface="Arial"/>
              <a:buNone/>
            </a:pPr>
            <a:r>
              <a:t/>
            </a:r>
            <a:endParaRPr>
              <a:latin typeface="Arial"/>
              <a:ea typeface="Arial"/>
              <a:cs typeface="Arial"/>
              <a:sym typeface="Arial"/>
            </a:endParaRPr>
          </a:p>
          <a:p>
            <a:pPr indent="-342900" lvl="0" marL="342900" rtl="0" algn="l">
              <a:spcBef>
                <a:spcPts val="400"/>
              </a:spcBef>
              <a:spcAft>
                <a:spcPts val="0"/>
              </a:spcAft>
              <a:buClr>
                <a:schemeClr val="dk1"/>
              </a:buClr>
              <a:buSzPts val="2000"/>
              <a:buFont typeface="Arial"/>
              <a:buNone/>
            </a:pPr>
            <a:r>
              <a:rPr lang="en">
                <a:latin typeface="Arial"/>
                <a:ea typeface="Arial"/>
                <a:cs typeface="Arial"/>
                <a:sym typeface="Arial"/>
              </a:rPr>
              <a:t>	We reduce the parentheses using order-of-operations:</a:t>
            </a:r>
            <a:endParaRPr sz="2800">
              <a:latin typeface="Times New Roman"/>
              <a:ea typeface="Times New Roman"/>
              <a:cs typeface="Times New Roman"/>
              <a:sym typeface="Times New Roman"/>
            </a:endParaRPr>
          </a:p>
          <a:p>
            <a:pPr indent="-342900" lvl="0" marL="342900" rtl="0" algn="ctr">
              <a:spcBef>
                <a:spcPts val="400"/>
              </a:spcBef>
              <a:spcAft>
                <a:spcPts val="0"/>
              </a:spcAft>
              <a:buClr>
                <a:schemeClr val="dk1"/>
              </a:buClr>
              <a:buSzPts val="2000"/>
              <a:buFont typeface="Times New Roman"/>
              <a:buNone/>
            </a:pPr>
            <a:r>
              <a:rPr lang="en">
                <a:latin typeface="Times New Roman"/>
                <a:ea typeface="Times New Roman"/>
                <a:cs typeface="Times New Roman"/>
                <a:sym typeface="Times New Roman"/>
              </a:rPr>
              <a:t>1 – (2 + 3 + (4 – 5 × 6) × 7) + 8 × 9</a:t>
            </a:r>
            <a:endParaRPr/>
          </a:p>
        </p:txBody>
      </p:sp>
      <p:sp>
        <p:nvSpPr>
          <p:cNvPr id="730" name="Google Shape;730;p90"/>
          <p:cNvSpPr txBox="1"/>
          <p:nvPr/>
        </p:nvSpPr>
        <p:spPr>
          <a:xfrm>
            <a:off x="179388" y="567333"/>
            <a:ext cx="890587" cy="276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3.2.5.4</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91"/>
          <p:cNvSpPr txBox="1"/>
          <p:nvPr>
            <p:ph type="title"/>
          </p:nvPr>
        </p:nvSpPr>
        <p:spPr>
          <a:xfrm>
            <a:off x="457200" y="154484"/>
            <a:ext cx="8229600" cy="642938"/>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
                <a:latin typeface="Arial"/>
                <a:ea typeface="Arial"/>
                <a:cs typeface="Arial"/>
                <a:sym typeface="Arial"/>
              </a:rPr>
              <a:t>Reverse-Polish Notation</a:t>
            </a:r>
            <a:endParaRPr/>
          </a:p>
        </p:txBody>
      </p:sp>
      <p:sp>
        <p:nvSpPr>
          <p:cNvPr id="737" name="Google Shape;737;p91"/>
          <p:cNvSpPr txBox="1"/>
          <p:nvPr>
            <p:ph idx="1" type="body"/>
          </p:nvPr>
        </p:nvSpPr>
        <p:spPr>
          <a:xfrm>
            <a:off x="457200" y="900113"/>
            <a:ext cx="8229600" cy="2545854"/>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Font typeface="Arial"/>
              <a:buNone/>
            </a:pPr>
            <a:r>
              <a:rPr lang="en">
                <a:latin typeface="Arial"/>
                <a:ea typeface="Arial"/>
                <a:cs typeface="Arial"/>
                <a:sym typeface="Arial"/>
              </a:rPr>
              <a:t>	Incidentally,</a:t>
            </a:r>
            <a:endParaRPr/>
          </a:p>
          <a:p>
            <a:pPr indent="-342900" lvl="0" marL="342900" rtl="0" algn="l">
              <a:spcBef>
                <a:spcPts val="560"/>
              </a:spcBef>
              <a:spcAft>
                <a:spcPts val="0"/>
              </a:spcAft>
              <a:buClr>
                <a:schemeClr val="dk1"/>
              </a:buClr>
              <a:buSzPts val="2000"/>
              <a:buFont typeface="Arial"/>
              <a:buNone/>
            </a:pPr>
            <a:r>
              <a:rPr lang="en">
                <a:latin typeface="Arial"/>
                <a:ea typeface="Arial"/>
                <a:cs typeface="Arial"/>
                <a:sym typeface="Arial"/>
              </a:rPr>
              <a:t>		</a:t>
            </a:r>
            <a:r>
              <a:rPr lang="en">
                <a:latin typeface="Times New Roman"/>
                <a:ea typeface="Times New Roman"/>
                <a:cs typeface="Times New Roman"/>
                <a:sym typeface="Times New Roman"/>
              </a:rPr>
              <a:t> </a:t>
            </a:r>
            <a:r>
              <a:rPr lang="en" sz="2800">
                <a:latin typeface="Times New Roman"/>
                <a:ea typeface="Times New Roman"/>
                <a:cs typeface="Times New Roman"/>
                <a:sym typeface="Times New Roman"/>
              </a:rPr>
              <a:t>1 – 2 + 3 + 4 – 5 × 6 × 7 + 8 × 9 = – 132</a:t>
            </a:r>
            <a:endParaRPr/>
          </a:p>
          <a:p>
            <a:pPr indent="-342900" lvl="0" marL="342900" rtl="0" algn="l">
              <a:spcBef>
                <a:spcPts val="400"/>
              </a:spcBef>
              <a:spcAft>
                <a:spcPts val="0"/>
              </a:spcAft>
              <a:buClr>
                <a:schemeClr val="dk1"/>
              </a:buClr>
              <a:buSzPts val="2000"/>
              <a:buFont typeface="Arial"/>
              <a:buNone/>
            </a:pPr>
            <a:r>
              <a:rPr lang="en">
                <a:latin typeface="Arial"/>
                <a:ea typeface="Arial"/>
                <a:cs typeface="Arial"/>
                <a:sym typeface="Arial"/>
              </a:rPr>
              <a:t>	which has the reverse-Polish notation of</a:t>
            </a:r>
            <a:endParaRPr/>
          </a:p>
          <a:p>
            <a:pPr indent="-342900" lvl="0" marL="342900" rtl="0" algn="l">
              <a:spcBef>
                <a:spcPts val="560"/>
              </a:spcBef>
              <a:spcAft>
                <a:spcPts val="0"/>
              </a:spcAft>
              <a:buClr>
                <a:schemeClr val="dk1"/>
              </a:buClr>
              <a:buSzPts val="2000"/>
              <a:buFont typeface="Arial"/>
              <a:buNone/>
            </a:pPr>
            <a:r>
              <a:rPr lang="en">
                <a:latin typeface="Arial"/>
                <a:ea typeface="Arial"/>
                <a:cs typeface="Arial"/>
                <a:sym typeface="Arial"/>
              </a:rPr>
              <a:t>		   </a:t>
            </a:r>
            <a:r>
              <a:rPr lang="en" sz="2800">
                <a:latin typeface="Times New Roman"/>
                <a:ea typeface="Times New Roman"/>
                <a:cs typeface="Times New Roman"/>
                <a:sym typeface="Times New Roman"/>
              </a:rPr>
              <a:t>1  2  –  3  +  4  +  5  6  7  ×  ×  –  8  9  ×  +</a:t>
            </a:r>
            <a:endParaRPr/>
          </a:p>
          <a:p>
            <a:pPr indent="-342900" lvl="0" marL="342900" rtl="0" algn="l">
              <a:spcBef>
                <a:spcPts val="400"/>
              </a:spcBef>
              <a:spcAft>
                <a:spcPts val="0"/>
              </a:spcAft>
              <a:buClr>
                <a:schemeClr val="dk1"/>
              </a:buClr>
              <a:buSzPts val="2000"/>
              <a:buFont typeface="Arial"/>
              <a:buNone/>
            </a:pPr>
            <a:r>
              <a:t/>
            </a:r>
            <a:endParaRPr>
              <a:latin typeface="Arial"/>
              <a:ea typeface="Arial"/>
              <a:cs typeface="Arial"/>
              <a:sym typeface="Arial"/>
            </a:endParaRPr>
          </a:p>
          <a:p>
            <a:pPr indent="-342900" lvl="0" marL="342900" rtl="0" algn="l">
              <a:spcBef>
                <a:spcPts val="400"/>
              </a:spcBef>
              <a:spcAft>
                <a:spcPts val="0"/>
              </a:spcAft>
              <a:buClr>
                <a:schemeClr val="dk1"/>
              </a:buClr>
              <a:buSzPts val="2000"/>
              <a:buFont typeface="Arial"/>
              <a:buNone/>
            </a:pPr>
            <a:r>
              <a:rPr lang="en">
                <a:latin typeface="Arial"/>
                <a:ea typeface="Arial"/>
                <a:cs typeface="Arial"/>
                <a:sym typeface="Arial"/>
              </a:rPr>
              <a:t>	For comparison, the calculated expression was</a:t>
            </a:r>
            <a:endParaRPr/>
          </a:p>
          <a:p>
            <a:pPr indent="-342900" lvl="0" marL="342900" rtl="0" algn="l">
              <a:spcBef>
                <a:spcPts val="560"/>
              </a:spcBef>
              <a:spcAft>
                <a:spcPts val="0"/>
              </a:spcAft>
              <a:buClr>
                <a:schemeClr val="dk1"/>
              </a:buClr>
              <a:buSzPts val="2000"/>
              <a:buFont typeface="Arial"/>
              <a:buNone/>
            </a:pPr>
            <a:r>
              <a:rPr lang="en">
                <a:latin typeface="Arial"/>
                <a:ea typeface="Arial"/>
                <a:cs typeface="Arial"/>
                <a:sym typeface="Arial"/>
              </a:rPr>
              <a:t>	</a:t>
            </a:r>
            <a:r>
              <a:rPr lang="en">
                <a:latin typeface="Times New Roman"/>
                <a:ea typeface="Times New Roman"/>
                <a:cs typeface="Times New Roman"/>
                <a:sym typeface="Times New Roman"/>
              </a:rPr>
              <a:t>        </a:t>
            </a:r>
            <a:r>
              <a:rPr lang="en" sz="2800">
                <a:latin typeface="Times New Roman"/>
                <a:ea typeface="Times New Roman"/>
                <a:cs typeface="Times New Roman"/>
                <a:sym typeface="Times New Roman"/>
              </a:rPr>
              <a:t>1  2  3  +  4  5  6  ×  –  7  ×  +  –  8  9  ×  +</a:t>
            </a:r>
            <a:endParaRPr>
              <a:latin typeface="Times New Roman"/>
              <a:ea typeface="Times New Roman"/>
              <a:cs typeface="Times New Roman"/>
              <a:sym typeface="Times New Roman"/>
            </a:endParaRPr>
          </a:p>
          <a:p>
            <a:pPr indent="-342900" lvl="0" marL="342900" rtl="0" algn="l">
              <a:spcBef>
                <a:spcPts val="560"/>
              </a:spcBef>
              <a:spcAft>
                <a:spcPts val="0"/>
              </a:spcAft>
              <a:buClr>
                <a:schemeClr val="dk1"/>
              </a:buClr>
              <a:buSzPts val="2800"/>
              <a:buFont typeface="Arial"/>
              <a:buNone/>
            </a:pPr>
            <a:r>
              <a:t/>
            </a:r>
            <a:endParaRPr sz="2800">
              <a:latin typeface="Times New Roman"/>
              <a:ea typeface="Times New Roman"/>
              <a:cs typeface="Times New Roman"/>
              <a:sym typeface="Times New Roman"/>
            </a:endParaRPr>
          </a:p>
        </p:txBody>
      </p:sp>
      <p:sp>
        <p:nvSpPr>
          <p:cNvPr id="738" name="Google Shape;738;p91"/>
          <p:cNvSpPr txBox="1"/>
          <p:nvPr/>
        </p:nvSpPr>
        <p:spPr>
          <a:xfrm>
            <a:off x="179388" y="567333"/>
            <a:ext cx="890587" cy="276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3.2.5.4</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9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Knowledge Check</a:t>
            </a:r>
            <a:endParaRPr/>
          </a:p>
        </p:txBody>
      </p:sp>
      <p:sp>
        <p:nvSpPr>
          <p:cNvPr id="744" name="Google Shape;744;p9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Q1. ISRO2017-59: The best data structure to check whether an arithmetic expression has balanced parenthesis is a: </a:t>
            </a:r>
            <a:endParaRPr/>
          </a:p>
          <a:p>
            <a:pPr indent="-342900" lvl="0" marL="457200" rtl="0" algn="l">
              <a:spcBef>
                <a:spcPts val="1200"/>
              </a:spcBef>
              <a:spcAft>
                <a:spcPts val="0"/>
              </a:spcAft>
              <a:buSzPts val="1800"/>
              <a:buAutoNum type="alphaUcPeriod"/>
            </a:pPr>
            <a:r>
              <a:rPr lang="en"/>
              <a:t>Queue 	B. Stack 	C. Tree 	D. Linked List</a:t>
            </a:r>
            <a:endParaRPr/>
          </a:p>
          <a:p>
            <a:pPr indent="0" lvl="0" marL="0" rtl="0" algn="l">
              <a:spcBef>
                <a:spcPts val="1200"/>
              </a:spcBef>
              <a:spcAft>
                <a:spcPts val="1200"/>
              </a:spcAft>
              <a:buNone/>
            </a:pPr>
            <a:r>
              <a:rPr lang="en"/>
              <a:t>Q2. Consider a stack with 100 elements present. Suppose in a scenario, we are required to remove the first inserted element in it, which is done by POP operations followed by PUSH operations with intermediate elements temporarily being saved in an array. After 10 such removals, without any other intermediate PUSH/POP operations, total number of PUSH operations required is ______</a:t>
            </a:r>
            <a:endParaRPr/>
          </a:p>
        </p:txBody>
      </p:sp>
      <p:sp>
        <p:nvSpPr>
          <p:cNvPr id="745" name="Google Shape;745;p9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Attributes of Stack</a:t>
            </a:r>
            <a:endParaRPr/>
          </a:p>
        </p:txBody>
      </p:sp>
      <p:sp>
        <p:nvSpPr>
          <p:cNvPr id="128" name="Google Shape;128;p2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Size:</a:t>
            </a:r>
            <a:endParaRPr/>
          </a:p>
          <a:p>
            <a:pPr indent="-317500" lvl="1" marL="914400" rtl="0" algn="l">
              <a:spcBef>
                <a:spcPts val="0"/>
              </a:spcBef>
              <a:spcAft>
                <a:spcPts val="0"/>
              </a:spcAft>
              <a:buSzPts val="1400"/>
              <a:buChar char="○"/>
            </a:pPr>
            <a:r>
              <a:rPr lang="en"/>
              <a:t>Mostly predefined and static.</a:t>
            </a:r>
            <a:endParaRPr/>
          </a:p>
          <a:p>
            <a:pPr indent="-317500" lvl="1" marL="914400" rtl="0" algn="l">
              <a:spcBef>
                <a:spcPts val="0"/>
              </a:spcBef>
              <a:spcAft>
                <a:spcPts val="0"/>
              </a:spcAft>
              <a:buSzPts val="1400"/>
              <a:buChar char="○"/>
            </a:pPr>
            <a:r>
              <a:rPr lang="en"/>
              <a:t>Dynamic size is applied in rare cases.</a:t>
            </a:r>
            <a:endParaRPr/>
          </a:p>
          <a:p>
            <a:pPr indent="-342900" lvl="0" marL="457200" rtl="0" algn="l">
              <a:spcBef>
                <a:spcPts val="0"/>
              </a:spcBef>
              <a:spcAft>
                <a:spcPts val="0"/>
              </a:spcAft>
              <a:buSzPts val="1800"/>
              <a:buChar char="●"/>
            </a:pPr>
            <a:r>
              <a:rPr lang="en"/>
              <a:t>Top:</a:t>
            </a:r>
            <a:endParaRPr/>
          </a:p>
          <a:p>
            <a:pPr indent="-317500" lvl="1" marL="914400" rtl="0" algn="l">
              <a:spcBef>
                <a:spcPts val="0"/>
              </a:spcBef>
              <a:spcAft>
                <a:spcPts val="0"/>
              </a:spcAft>
              <a:buSzPts val="1400"/>
              <a:buChar char="○"/>
            </a:pPr>
            <a:r>
              <a:rPr lang="en"/>
              <a:t>The marker which points to the top </a:t>
            </a:r>
            <a:r>
              <a:rPr lang="en"/>
              <a:t>(outermost)</a:t>
            </a:r>
            <a:r>
              <a:rPr lang="en"/>
              <a:t> position of the stack.</a:t>
            </a:r>
            <a:endParaRPr/>
          </a:p>
          <a:p>
            <a:pPr indent="-317500" lvl="1" marL="914400" rtl="0" algn="l">
              <a:spcBef>
                <a:spcPts val="0"/>
              </a:spcBef>
              <a:spcAft>
                <a:spcPts val="0"/>
              </a:spcAft>
              <a:buSzPts val="1400"/>
              <a:buChar char="○"/>
            </a:pPr>
            <a:r>
              <a:rPr lang="en"/>
              <a:t>It sometimes refers to the index of the element at the top position.</a:t>
            </a:r>
            <a:endParaRPr/>
          </a:p>
          <a:p>
            <a:pPr indent="-317500" lvl="1" marL="914400" rtl="0" algn="l">
              <a:spcBef>
                <a:spcPts val="0"/>
              </a:spcBef>
              <a:spcAft>
                <a:spcPts val="0"/>
              </a:spcAft>
              <a:buSzPts val="1400"/>
              <a:buChar char="○"/>
            </a:pPr>
            <a:r>
              <a:rPr lang="en"/>
              <a:t>As per convention: 0 &lt;= Top &lt; Size where indexing starts at 0</a:t>
            </a:r>
            <a:endParaRPr/>
          </a:p>
          <a:p>
            <a:pPr indent="-317500" lvl="1" marL="914400" rtl="0" algn="l">
              <a:spcBef>
                <a:spcPts val="0"/>
              </a:spcBef>
              <a:spcAft>
                <a:spcPts val="0"/>
              </a:spcAft>
              <a:buSzPts val="1400"/>
              <a:buChar char="○"/>
            </a:pPr>
            <a:r>
              <a:rPr lang="en"/>
              <a:t>Top &lt; 0 signifies that the stack is empty</a:t>
            </a:r>
            <a:endParaRPr/>
          </a:p>
          <a:p>
            <a:pPr indent="-342900" lvl="0" marL="457200" rtl="0" algn="l">
              <a:spcBef>
                <a:spcPts val="0"/>
              </a:spcBef>
              <a:spcAft>
                <a:spcPts val="0"/>
              </a:spcAft>
              <a:buSzPts val="1800"/>
              <a:buChar char="●"/>
            </a:pPr>
            <a:r>
              <a:rPr lang="en"/>
              <a:t>Bottom:</a:t>
            </a:r>
            <a:endParaRPr/>
          </a:p>
          <a:p>
            <a:pPr indent="-317500" lvl="1" marL="914400" rtl="0" algn="l">
              <a:spcBef>
                <a:spcPts val="0"/>
              </a:spcBef>
              <a:spcAft>
                <a:spcPts val="0"/>
              </a:spcAft>
              <a:buSzPts val="1400"/>
              <a:buChar char="○"/>
            </a:pPr>
            <a:r>
              <a:rPr lang="en"/>
              <a:t>The marker which points to the bottom (innermost) of the stack.</a:t>
            </a:r>
            <a:endParaRPr/>
          </a:p>
          <a:p>
            <a:pPr indent="-342900" lvl="0" marL="457200" rtl="0" algn="l">
              <a:spcBef>
                <a:spcPts val="0"/>
              </a:spcBef>
              <a:spcAft>
                <a:spcPts val="0"/>
              </a:spcAft>
              <a:buSzPts val="1800"/>
              <a:buChar char="●"/>
            </a:pPr>
            <a:r>
              <a:rPr lang="en"/>
              <a:t>Type:</a:t>
            </a:r>
            <a:endParaRPr/>
          </a:p>
          <a:p>
            <a:pPr indent="-317500" lvl="1" marL="914400" rtl="0" algn="l">
              <a:spcBef>
                <a:spcPts val="0"/>
              </a:spcBef>
              <a:spcAft>
                <a:spcPts val="0"/>
              </a:spcAft>
              <a:buSzPts val="1400"/>
              <a:buChar char="○"/>
            </a:pPr>
            <a:r>
              <a:rPr lang="en"/>
              <a:t>Depends on the dataset </a:t>
            </a:r>
            <a:endParaRPr/>
          </a:p>
        </p:txBody>
      </p:sp>
      <p:sp>
        <p:nvSpPr>
          <p:cNvPr id="129" name="Google Shape;129;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9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Problem-1</a:t>
            </a:r>
            <a:endParaRPr/>
          </a:p>
        </p:txBody>
      </p:sp>
      <p:sp>
        <p:nvSpPr>
          <p:cNvPr id="751" name="Google Shape;751;p9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342900" rtl="0" algn="l">
              <a:spcBef>
                <a:spcPts val="400"/>
              </a:spcBef>
              <a:spcAft>
                <a:spcPts val="0"/>
              </a:spcAft>
              <a:buNone/>
            </a:pPr>
            <a:r>
              <a:rPr lang="en" sz="2000">
                <a:latin typeface="Times New Roman"/>
                <a:ea typeface="Times New Roman"/>
                <a:cs typeface="Times New Roman"/>
                <a:sym typeface="Times New Roman"/>
              </a:rPr>
              <a:t>Suppose you have been given the following expression.</a:t>
            </a:r>
            <a:endParaRPr sz="2000">
              <a:latin typeface="Times New Roman"/>
              <a:ea typeface="Times New Roman"/>
              <a:cs typeface="Times New Roman"/>
              <a:sym typeface="Times New Roman"/>
            </a:endParaRPr>
          </a:p>
          <a:p>
            <a:pPr indent="-342900" lvl="0" marL="342900" rtl="0" algn="ctr">
              <a:spcBef>
                <a:spcPts val="400"/>
              </a:spcBef>
              <a:spcAft>
                <a:spcPts val="0"/>
              </a:spcAft>
              <a:buNone/>
            </a:pPr>
            <a:r>
              <a:rPr lang="en" sz="2000">
                <a:latin typeface="Times New Roman"/>
                <a:ea typeface="Times New Roman"/>
                <a:cs typeface="Times New Roman"/>
                <a:sym typeface="Times New Roman"/>
              </a:rPr>
              <a:t>((1 – ((2 + 3) + ((4 – (5 × 6)) × 7))) + (8 × 9))</a:t>
            </a:r>
            <a:endParaRPr sz="2000">
              <a:latin typeface="Times New Roman"/>
              <a:ea typeface="Times New Roman"/>
              <a:cs typeface="Times New Roman"/>
              <a:sym typeface="Times New Roman"/>
            </a:endParaRPr>
          </a:p>
          <a:p>
            <a:pPr indent="-342900" lvl="0" marL="342900" rtl="0" algn="l">
              <a:spcBef>
                <a:spcPts val="400"/>
              </a:spcBef>
              <a:spcAft>
                <a:spcPts val="0"/>
              </a:spcAft>
              <a:buNone/>
            </a:pPr>
            <a:r>
              <a:rPr lang="en" sz="2000">
                <a:latin typeface="Times New Roman"/>
                <a:ea typeface="Times New Roman"/>
                <a:cs typeface="Times New Roman"/>
                <a:sym typeface="Times New Roman"/>
              </a:rPr>
              <a:t>You need to convert it into postfix notation. Assume that you will be using a stack with array implementation for doing the conversion. In this case, what is the minimum size of the stack to guarantee that the conversion will be successful.</a:t>
            </a:r>
            <a:endParaRPr sz="2000">
              <a:latin typeface="Times New Roman"/>
              <a:ea typeface="Times New Roman"/>
              <a:cs typeface="Times New Roman"/>
              <a:sym typeface="Times New Roman"/>
            </a:endParaRPr>
          </a:p>
          <a:p>
            <a:pPr indent="-342900" lvl="0" marL="342900" rtl="0" algn="l">
              <a:spcBef>
                <a:spcPts val="400"/>
              </a:spcBef>
              <a:spcAft>
                <a:spcPts val="0"/>
              </a:spcAft>
              <a:buNone/>
            </a:pPr>
            <a:r>
              <a:rPr lang="en" sz="2000">
                <a:latin typeface="Times New Roman"/>
                <a:ea typeface="Times New Roman"/>
                <a:cs typeface="Times New Roman"/>
                <a:sym typeface="Times New Roman"/>
              </a:rPr>
              <a:t>*Note: If you have very low size of the stack then overflow may occur while you are storing the operators or open brackets in the stack.</a:t>
            </a:r>
            <a:endParaRPr sz="2000">
              <a:latin typeface="Times New Roman"/>
              <a:ea typeface="Times New Roman"/>
              <a:cs typeface="Times New Roman"/>
              <a:sym typeface="Times New Roman"/>
            </a:endParaRPr>
          </a:p>
        </p:txBody>
      </p:sp>
      <p:sp>
        <p:nvSpPr>
          <p:cNvPr id="752" name="Google Shape;752;p9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9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Problem-2</a:t>
            </a:r>
            <a:endParaRPr/>
          </a:p>
        </p:txBody>
      </p:sp>
      <p:sp>
        <p:nvSpPr>
          <p:cNvPr id="758" name="Google Shape;758;p9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342900" rtl="0" algn="l">
              <a:spcBef>
                <a:spcPts val="400"/>
              </a:spcBef>
              <a:spcAft>
                <a:spcPts val="0"/>
              </a:spcAft>
              <a:buNone/>
            </a:pPr>
            <a:r>
              <a:rPr lang="en" sz="2000">
                <a:latin typeface="Times New Roman"/>
                <a:ea typeface="Times New Roman"/>
                <a:cs typeface="Times New Roman"/>
                <a:sym typeface="Times New Roman"/>
              </a:rPr>
              <a:t>Suppose you have been given the following expression.</a:t>
            </a:r>
            <a:endParaRPr sz="2000">
              <a:latin typeface="Times New Roman"/>
              <a:ea typeface="Times New Roman"/>
              <a:cs typeface="Times New Roman"/>
              <a:sym typeface="Times New Roman"/>
            </a:endParaRPr>
          </a:p>
          <a:p>
            <a:pPr indent="-342900" lvl="0" marL="342900" rtl="0" algn="ctr">
              <a:spcBef>
                <a:spcPts val="560"/>
              </a:spcBef>
              <a:spcAft>
                <a:spcPts val="0"/>
              </a:spcAft>
              <a:buClr>
                <a:schemeClr val="dk1"/>
              </a:buClr>
              <a:buSzPts val="2000"/>
              <a:buFont typeface="Arial"/>
              <a:buNone/>
            </a:pPr>
            <a:r>
              <a:rPr lang="en" sz="2800">
                <a:latin typeface="Times New Roman"/>
                <a:ea typeface="Times New Roman"/>
                <a:cs typeface="Times New Roman"/>
                <a:sym typeface="Times New Roman"/>
              </a:rPr>
              <a:t>1  2  –  3  +  4  +  5  6  7  ×  ×  –  8  9  ×  +</a:t>
            </a:r>
            <a:endParaRPr sz="2000">
              <a:latin typeface="Times New Roman"/>
              <a:ea typeface="Times New Roman"/>
              <a:cs typeface="Times New Roman"/>
              <a:sym typeface="Times New Roman"/>
            </a:endParaRPr>
          </a:p>
          <a:p>
            <a:pPr indent="-342900" lvl="0" marL="342900" rtl="0" algn="l">
              <a:spcBef>
                <a:spcPts val="400"/>
              </a:spcBef>
              <a:spcAft>
                <a:spcPts val="0"/>
              </a:spcAft>
              <a:buNone/>
            </a:pPr>
            <a:r>
              <a:rPr lang="en" sz="2000">
                <a:latin typeface="Times New Roman"/>
                <a:ea typeface="Times New Roman"/>
                <a:cs typeface="Times New Roman"/>
                <a:sym typeface="Times New Roman"/>
              </a:rPr>
              <a:t>You need to evaluate the above postfix expression. Assume that you will be using a stack with array implementation for doing the evaluation. In this case, what is the minimum size of the stack to guarantee that the conversion will be successful.</a:t>
            </a:r>
            <a:endParaRPr sz="2000">
              <a:latin typeface="Times New Roman"/>
              <a:ea typeface="Times New Roman"/>
              <a:cs typeface="Times New Roman"/>
              <a:sym typeface="Times New Roman"/>
            </a:endParaRPr>
          </a:p>
          <a:p>
            <a:pPr indent="-342900" lvl="0" marL="342900" rtl="0" algn="l">
              <a:spcBef>
                <a:spcPts val="400"/>
              </a:spcBef>
              <a:spcAft>
                <a:spcPts val="0"/>
              </a:spcAft>
              <a:buNone/>
            </a:pPr>
            <a:r>
              <a:rPr lang="en" sz="2000">
                <a:latin typeface="Times New Roman"/>
                <a:ea typeface="Times New Roman"/>
                <a:cs typeface="Times New Roman"/>
                <a:sym typeface="Times New Roman"/>
              </a:rPr>
              <a:t>*Note: If you have very low size of the stack then overflow may occur while you are storing the operands in the stack.</a:t>
            </a:r>
            <a:endParaRPr sz="2000">
              <a:latin typeface="Times New Roman"/>
              <a:ea typeface="Times New Roman"/>
              <a:cs typeface="Times New Roman"/>
              <a:sym typeface="Times New Roman"/>
            </a:endParaRPr>
          </a:p>
        </p:txBody>
      </p:sp>
      <p:sp>
        <p:nvSpPr>
          <p:cNvPr id="759" name="Google Shape;759;p9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95"/>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Homework</a:t>
            </a:r>
            <a:endParaRPr/>
          </a:p>
        </p:txBody>
      </p:sp>
      <p:sp>
        <p:nvSpPr>
          <p:cNvPr id="765" name="Google Shape;765;p95"/>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766" name="Google Shape;766;p95"/>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Char char="●"/>
            </a:pPr>
            <a:r>
              <a:rPr lang="en"/>
              <a:t>Theory</a:t>
            </a:r>
            <a:endParaRPr/>
          </a:p>
          <a:p>
            <a:pPr indent="-342900" lvl="0" marL="457200" rtl="0" algn="l">
              <a:spcBef>
                <a:spcPts val="0"/>
              </a:spcBef>
              <a:spcAft>
                <a:spcPts val="0"/>
              </a:spcAft>
              <a:buSzPts val="1800"/>
              <a:buChar char="●"/>
            </a:pPr>
            <a:r>
              <a:rPr lang="en"/>
              <a:t>Practical</a:t>
            </a:r>
            <a:endParaRPr/>
          </a:p>
        </p:txBody>
      </p:sp>
      <p:sp>
        <p:nvSpPr>
          <p:cNvPr id="767" name="Google Shape;767;p9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9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Homeworks</a:t>
            </a:r>
            <a:endParaRPr/>
          </a:p>
        </p:txBody>
      </p:sp>
      <p:sp>
        <p:nvSpPr>
          <p:cNvPr id="773" name="Google Shape;773;p9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fontScale="77500" lnSpcReduction="10000"/>
          </a:bodyPr>
          <a:lstStyle/>
          <a:p>
            <a:pPr indent="-317182" lvl="0" marL="457200" rtl="0" algn="l">
              <a:spcBef>
                <a:spcPts val="0"/>
              </a:spcBef>
              <a:spcAft>
                <a:spcPts val="0"/>
              </a:spcAft>
              <a:buSzPct val="100000"/>
              <a:buAutoNum type="arabicPeriod"/>
            </a:pPr>
            <a:r>
              <a:rPr lang="en"/>
              <a:t>Modify Push operation in such a way that it will incorporate overflow condition. (Algorithm)</a:t>
            </a:r>
            <a:endParaRPr/>
          </a:p>
          <a:p>
            <a:pPr indent="-317182" lvl="0" marL="457200" rtl="0" algn="l">
              <a:spcBef>
                <a:spcPts val="0"/>
              </a:spcBef>
              <a:spcAft>
                <a:spcPts val="0"/>
              </a:spcAft>
              <a:buSzPct val="100000"/>
              <a:buAutoNum type="arabicPeriod"/>
            </a:pPr>
            <a:r>
              <a:rPr lang="en"/>
              <a:t>Modify Pop operation in such a way that it will incorporate underflow condition.</a:t>
            </a:r>
            <a:r>
              <a:rPr lang="en"/>
              <a:t> </a:t>
            </a:r>
            <a:r>
              <a:rPr lang="en"/>
              <a:t>(Algorithm)</a:t>
            </a:r>
            <a:r>
              <a:rPr lang="en"/>
              <a:t> </a:t>
            </a:r>
            <a:endParaRPr/>
          </a:p>
          <a:p>
            <a:pPr indent="-317182" lvl="0" marL="457200" rtl="0" algn="l">
              <a:spcBef>
                <a:spcPts val="0"/>
              </a:spcBef>
              <a:spcAft>
                <a:spcPts val="0"/>
              </a:spcAft>
              <a:buSzPct val="100000"/>
              <a:buAutoNum type="arabicPeriod"/>
            </a:pPr>
            <a:r>
              <a:rPr lang="en"/>
              <a:t>Write an algorithm for Display operation.</a:t>
            </a:r>
            <a:endParaRPr/>
          </a:p>
          <a:p>
            <a:pPr indent="-317182" lvl="0" marL="457200" rtl="0" algn="l">
              <a:spcBef>
                <a:spcPts val="0"/>
              </a:spcBef>
              <a:spcAft>
                <a:spcPts val="0"/>
              </a:spcAft>
              <a:buSzPct val="100000"/>
              <a:buAutoNum type="arabicPeriod"/>
            </a:pPr>
            <a:r>
              <a:rPr lang="en"/>
              <a:t>Differentiate between Push and Pop operations.</a:t>
            </a:r>
            <a:endParaRPr/>
          </a:p>
          <a:p>
            <a:pPr indent="-317182" lvl="0" marL="457200" rtl="0" algn="l">
              <a:spcBef>
                <a:spcPts val="0"/>
              </a:spcBef>
              <a:spcAft>
                <a:spcPts val="0"/>
              </a:spcAft>
              <a:buSzPct val="100000"/>
              <a:buAutoNum type="arabicPeriod"/>
            </a:pPr>
            <a:r>
              <a:rPr lang="en"/>
              <a:t>Write short notes on Top.</a:t>
            </a:r>
            <a:endParaRPr/>
          </a:p>
          <a:p>
            <a:pPr indent="-317182" lvl="0" marL="457200" rtl="0" algn="l">
              <a:spcBef>
                <a:spcPts val="0"/>
              </a:spcBef>
              <a:spcAft>
                <a:spcPts val="0"/>
              </a:spcAft>
              <a:buSzPct val="100000"/>
              <a:buAutoNum type="arabicPeriod"/>
            </a:pPr>
            <a:r>
              <a:rPr lang="en"/>
              <a:t>Which of the following permutations can be obtained in the output (in the same order) using a stack assuming that the input is the sequence 5, 7, 8, 4, 6 in that order? </a:t>
            </a:r>
            <a:endParaRPr/>
          </a:p>
          <a:p>
            <a:pPr indent="-297497" lvl="1" marL="914400" rtl="0" algn="l">
              <a:spcBef>
                <a:spcPts val="0"/>
              </a:spcBef>
              <a:spcAft>
                <a:spcPts val="0"/>
              </a:spcAft>
              <a:buSzPct val="100000"/>
              <a:buChar char="○"/>
            </a:pPr>
            <a:r>
              <a:rPr lang="en"/>
              <a:t>a)6, 8, 4, 7, 5 	b)6, 4, 5, 7, 8 	c)6, 4, 7, 8, 5 	d)7, 8, 4, 6, 5</a:t>
            </a:r>
            <a:endParaRPr/>
          </a:p>
          <a:p>
            <a:pPr indent="-317182" lvl="0" marL="457200" rtl="0" algn="l">
              <a:spcBef>
                <a:spcPts val="0"/>
              </a:spcBef>
              <a:spcAft>
                <a:spcPts val="0"/>
              </a:spcAft>
              <a:buSzPct val="100000"/>
              <a:buAutoNum type="arabicPeriod"/>
            </a:pPr>
            <a:r>
              <a:rPr lang="en"/>
              <a:t>Which one of the following is an application of Stack Data Structure?</a:t>
            </a:r>
            <a:endParaRPr/>
          </a:p>
          <a:p>
            <a:pPr indent="-297497" lvl="1" marL="914400" rtl="0" algn="l">
              <a:spcBef>
                <a:spcPts val="0"/>
              </a:spcBef>
              <a:spcAft>
                <a:spcPts val="0"/>
              </a:spcAft>
              <a:buSzPct val="100000"/>
              <a:buChar char="○"/>
            </a:pPr>
            <a:r>
              <a:rPr lang="en"/>
              <a:t>A Managing function calls, B The stock span problem, C Arithmetic expression evaluation, D All of the above</a:t>
            </a:r>
            <a:endParaRPr/>
          </a:p>
          <a:p>
            <a:pPr indent="-317182" lvl="0" marL="457200" rtl="0" algn="l">
              <a:spcBef>
                <a:spcPts val="0"/>
              </a:spcBef>
              <a:spcAft>
                <a:spcPts val="0"/>
              </a:spcAft>
              <a:buSzPct val="100000"/>
              <a:buAutoNum type="arabicPeriod"/>
            </a:pPr>
            <a:r>
              <a:rPr lang="en"/>
              <a:t>You know that function calls or recursions are managed by using a stack. </a:t>
            </a:r>
            <a:r>
              <a:rPr lang="en"/>
              <a:t>Can you write an algorithm for it?</a:t>
            </a:r>
            <a:endParaRPr/>
          </a:p>
          <a:p>
            <a:pPr indent="-317182" lvl="0" marL="457200" rtl="0" algn="l">
              <a:spcBef>
                <a:spcPts val="0"/>
              </a:spcBef>
              <a:spcAft>
                <a:spcPts val="0"/>
              </a:spcAft>
              <a:buSzPct val="100000"/>
              <a:buAutoNum type="arabicPeriod"/>
            </a:pPr>
            <a:r>
              <a:rPr lang="en"/>
              <a:t>Write algorithm for evaluating expression using Prefix notation and stack.</a:t>
            </a:r>
            <a:endParaRPr/>
          </a:p>
          <a:p>
            <a:pPr indent="-317182" lvl="0" marL="457200" rtl="0" algn="l">
              <a:spcBef>
                <a:spcPts val="0"/>
              </a:spcBef>
              <a:spcAft>
                <a:spcPts val="0"/>
              </a:spcAft>
              <a:buSzPct val="100000"/>
              <a:buAutoNum type="arabicPeriod"/>
            </a:pPr>
            <a:r>
              <a:rPr lang="en"/>
              <a:t>Compare Prefix and Postfix evaluation? Report the time. Why does computer prefer Postfix?</a:t>
            </a:r>
            <a:endParaRPr/>
          </a:p>
        </p:txBody>
      </p:sp>
      <p:sp>
        <p:nvSpPr>
          <p:cNvPr id="774" name="Google Shape;774;p9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97"/>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Conclusions</a:t>
            </a:r>
            <a:endParaRPr/>
          </a:p>
        </p:txBody>
      </p:sp>
      <p:sp>
        <p:nvSpPr>
          <p:cNvPr id="780" name="Google Shape;780;p97"/>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781" name="Google Shape;781;p97"/>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Char char="●"/>
            </a:pPr>
            <a:r>
              <a:rPr lang="en"/>
              <a:t>Summary</a:t>
            </a:r>
            <a:endParaRPr/>
          </a:p>
          <a:p>
            <a:pPr indent="-342900" lvl="0" marL="457200" rtl="0" algn="l">
              <a:spcBef>
                <a:spcPts val="0"/>
              </a:spcBef>
              <a:spcAft>
                <a:spcPts val="0"/>
              </a:spcAft>
              <a:buSzPts val="1800"/>
              <a:buChar char="●"/>
            </a:pPr>
            <a:r>
              <a:rPr lang="en"/>
              <a:t>Conclusions</a:t>
            </a:r>
            <a:endParaRPr/>
          </a:p>
          <a:p>
            <a:pPr indent="-342900" lvl="0" marL="457200" rtl="0" algn="l">
              <a:spcBef>
                <a:spcPts val="0"/>
              </a:spcBef>
              <a:spcAft>
                <a:spcPts val="0"/>
              </a:spcAft>
              <a:buSzPts val="1800"/>
              <a:buChar char="●"/>
            </a:pPr>
            <a:r>
              <a:rPr lang="en"/>
              <a:t>Further Reading</a:t>
            </a:r>
            <a:endParaRPr/>
          </a:p>
        </p:txBody>
      </p:sp>
      <p:sp>
        <p:nvSpPr>
          <p:cNvPr id="782" name="Google Shape;782;p9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9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788" name="Google Shape;788;p9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fontScale="85000" lnSpcReduction="10000"/>
          </a:bodyPr>
          <a:lstStyle/>
          <a:p>
            <a:pPr indent="-325755" lvl="0" marL="457200" rtl="0" algn="l">
              <a:spcBef>
                <a:spcPts val="0"/>
              </a:spcBef>
              <a:spcAft>
                <a:spcPts val="0"/>
              </a:spcAft>
              <a:buSzPct val="100000"/>
              <a:buChar char="●"/>
            </a:pPr>
            <a:r>
              <a:rPr lang="en"/>
              <a:t>A</a:t>
            </a:r>
            <a:r>
              <a:rPr lang="en"/>
              <a:t> </a:t>
            </a:r>
            <a:r>
              <a:rPr b="1" lang="en"/>
              <a:t>stack</a:t>
            </a:r>
            <a:r>
              <a:rPr lang="en"/>
              <a:t> of plates placed on table in a party, a guest always takes off a fresh plate from the </a:t>
            </a:r>
            <a:r>
              <a:rPr b="1" lang="en"/>
              <a:t>top</a:t>
            </a:r>
            <a:r>
              <a:rPr lang="en"/>
              <a:t> and the new plates are placed on to the stack at the </a:t>
            </a:r>
            <a:r>
              <a:rPr b="1" lang="en"/>
              <a:t>top</a:t>
            </a:r>
            <a:r>
              <a:rPr lang="en"/>
              <a:t>.</a:t>
            </a:r>
            <a:endParaRPr/>
          </a:p>
          <a:p>
            <a:pPr indent="-325755" lvl="0" marL="457200" rtl="0" algn="l">
              <a:spcBef>
                <a:spcPts val="0"/>
              </a:spcBef>
              <a:spcAft>
                <a:spcPts val="0"/>
              </a:spcAft>
              <a:buSzPct val="100000"/>
              <a:buChar char="●"/>
            </a:pPr>
            <a:r>
              <a:rPr lang="en"/>
              <a:t>Stack is a Linear Data Structure that can be implemented in Array (Static) or Linked List (Dynamic)</a:t>
            </a:r>
            <a:endParaRPr/>
          </a:p>
          <a:p>
            <a:pPr indent="-325755" lvl="0" marL="457200" rtl="0" algn="l">
              <a:spcBef>
                <a:spcPts val="0"/>
              </a:spcBef>
              <a:spcAft>
                <a:spcPts val="0"/>
              </a:spcAft>
              <a:buSzPct val="100000"/>
              <a:buChar char="●"/>
            </a:pPr>
            <a:r>
              <a:rPr lang="en"/>
              <a:t>Stack properties: Size, Type, Top, Bottom</a:t>
            </a:r>
            <a:endParaRPr/>
          </a:p>
          <a:p>
            <a:pPr indent="-325755" lvl="0" marL="457200" rtl="0" algn="l">
              <a:spcBef>
                <a:spcPts val="0"/>
              </a:spcBef>
              <a:spcAft>
                <a:spcPts val="0"/>
              </a:spcAft>
              <a:buSzPct val="100000"/>
              <a:buChar char="●"/>
            </a:pPr>
            <a:r>
              <a:rPr lang="en"/>
              <a:t>Stack operations: </a:t>
            </a:r>
            <a:r>
              <a:rPr b="1" lang="en"/>
              <a:t>Push</a:t>
            </a:r>
            <a:r>
              <a:rPr lang="en"/>
              <a:t>, </a:t>
            </a:r>
            <a:r>
              <a:rPr b="1" lang="en"/>
              <a:t>Pop</a:t>
            </a:r>
            <a:r>
              <a:rPr lang="en"/>
              <a:t> | Display, Peek, Peep</a:t>
            </a:r>
            <a:endParaRPr/>
          </a:p>
          <a:p>
            <a:pPr indent="-325755" lvl="0" marL="457200" rtl="0" algn="l">
              <a:spcBef>
                <a:spcPts val="0"/>
              </a:spcBef>
              <a:spcAft>
                <a:spcPts val="0"/>
              </a:spcAft>
              <a:buSzPct val="100000"/>
              <a:buChar char="●"/>
            </a:pPr>
            <a:r>
              <a:rPr lang="en"/>
              <a:t>Stack is used for Recursion, Expression Evaluation, Expression Conversion, etc.</a:t>
            </a:r>
            <a:endParaRPr/>
          </a:p>
          <a:p>
            <a:pPr indent="-325755" lvl="0" marL="457200" rtl="0" algn="l">
              <a:spcBef>
                <a:spcPts val="0"/>
              </a:spcBef>
              <a:spcAft>
                <a:spcPts val="0"/>
              </a:spcAft>
              <a:buSzPct val="100000"/>
              <a:buChar char="●"/>
            </a:pPr>
            <a:r>
              <a:rPr lang="en"/>
              <a:t>The stack is the simplest of all ADTs</a:t>
            </a:r>
            <a:endParaRPr/>
          </a:p>
          <a:p>
            <a:pPr indent="-325755" lvl="0" marL="457200" rtl="0" algn="l">
              <a:spcBef>
                <a:spcPts val="0"/>
              </a:spcBef>
              <a:spcAft>
                <a:spcPts val="0"/>
              </a:spcAft>
              <a:buSzPct val="100000"/>
              <a:buChar char="●"/>
            </a:pPr>
            <a:r>
              <a:rPr lang="en"/>
              <a:t>Understanding how a stack works is trivial, however, is not in the implementation, but rather: Where possible, create a design which allows the use of a stack</a:t>
            </a:r>
            <a:endParaRPr/>
          </a:p>
          <a:p>
            <a:pPr indent="-325755" lvl="0" marL="457200" rtl="0" algn="l">
              <a:spcBef>
                <a:spcPts val="0"/>
              </a:spcBef>
              <a:spcAft>
                <a:spcPts val="0"/>
              </a:spcAft>
              <a:buSzPct val="100000"/>
              <a:buChar char="●"/>
            </a:pPr>
            <a:r>
              <a:rPr lang="en"/>
              <a:t> We looked at: Parsing, function calls, and reverse Polish</a:t>
            </a:r>
            <a:endParaRPr/>
          </a:p>
          <a:p>
            <a:pPr indent="0" lvl="0" marL="0" rtl="0" algn="l">
              <a:spcBef>
                <a:spcPts val="1200"/>
              </a:spcBef>
              <a:spcAft>
                <a:spcPts val="1200"/>
              </a:spcAft>
              <a:buNone/>
            </a:pPr>
            <a:r>
              <a:rPr lang="en">
                <a:highlight>
                  <a:srgbClr val="FFFF00"/>
                </a:highlight>
              </a:rPr>
              <a:t>Solving GATE or other competitive examination question is the key to learn</a:t>
            </a:r>
            <a:endParaRPr>
              <a:highlight>
                <a:srgbClr val="FFFF00"/>
              </a:highlight>
            </a:endParaRPr>
          </a:p>
        </p:txBody>
      </p:sp>
      <p:sp>
        <p:nvSpPr>
          <p:cNvPr id="789" name="Google Shape;789;p9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Operations of Stack</a:t>
            </a:r>
            <a:endParaRPr/>
          </a:p>
        </p:txBody>
      </p:sp>
      <p:sp>
        <p:nvSpPr>
          <p:cNvPr id="135" name="Google Shape;135;p22"/>
          <p:cNvSpPr txBox="1"/>
          <p:nvPr>
            <p:ph idx="1" type="body"/>
          </p:nvPr>
        </p:nvSpPr>
        <p:spPr>
          <a:xfrm>
            <a:off x="6512475" y="1266325"/>
            <a:ext cx="23199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Native</a:t>
            </a:r>
            <a:endParaRPr/>
          </a:p>
          <a:p>
            <a:pPr indent="-317500" lvl="1" marL="914400" rtl="0" algn="l">
              <a:spcBef>
                <a:spcPts val="0"/>
              </a:spcBef>
              <a:spcAft>
                <a:spcPts val="0"/>
              </a:spcAft>
              <a:buSzPts val="1400"/>
              <a:buChar char="○"/>
            </a:pPr>
            <a:r>
              <a:rPr lang="en"/>
              <a:t>Push</a:t>
            </a:r>
            <a:endParaRPr/>
          </a:p>
          <a:p>
            <a:pPr indent="-317500" lvl="1" marL="914400" rtl="0" algn="l">
              <a:spcBef>
                <a:spcPts val="0"/>
              </a:spcBef>
              <a:spcAft>
                <a:spcPts val="0"/>
              </a:spcAft>
              <a:buSzPts val="1400"/>
              <a:buChar char="○"/>
            </a:pPr>
            <a:r>
              <a:rPr lang="en"/>
              <a:t>Pop</a:t>
            </a:r>
            <a:endParaRPr/>
          </a:p>
          <a:p>
            <a:pPr indent="-342900" lvl="0" marL="457200" rtl="0" algn="l">
              <a:spcBef>
                <a:spcPts val="0"/>
              </a:spcBef>
              <a:spcAft>
                <a:spcPts val="0"/>
              </a:spcAft>
              <a:buSzPts val="1800"/>
              <a:buChar char="●"/>
            </a:pPr>
            <a:r>
              <a:rPr lang="en"/>
              <a:t>Auxiliary</a:t>
            </a:r>
            <a:endParaRPr/>
          </a:p>
          <a:p>
            <a:pPr indent="-317500" lvl="1" marL="914400" rtl="0" algn="l">
              <a:spcBef>
                <a:spcPts val="0"/>
              </a:spcBef>
              <a:spcAft>
                <a:spcPts val="0"/>
              </a:spcAft>
              <a:buSzPts val="1400"/>
              <a:buChar char="○"/>
            </a:pPr>
            <a:r>
              <a:rPr lang="en"/>
              <a:t>Display</a:t>
            </a:r>
            <a:endParaRPr/>
          </a:p>
          <a:p>
            <a:pPr indent="-317500" lvl="1" marL="914400" rtl="0" algn="l">
              <a:spcBef>
                <a:spcPts val="0"/>
              </a:spcBef>
              <a:spcAft>
                <a:spcPts val="0"/>
              </a:spcAft>
              <a:buSzPts val="1400"/>
              <a:buChar char="○"/>
            </a:pPr>
            <a:r>
              <a:rPr lang="en"/>
              <a:t>Peep</a:t>
            </a:r>
            <a:endParaRPr/>
          </a:p>
          <a:p>
            <a:pPr indent="-317500" lvl="1" marL="914400" rtl="0" algn="l">
              <a:spcBef>
                <a:spcPts val="0"/>
              </a:spcBef>
              <a:spcAft>
                <a:spcPts val="0"/>
              </a:spcAft>
              <a:buSzPts val="1400"/>
              <a:buChar char="○"/>
            </a:pPr>
            <a:r>
              <a:rPr lang="en"/>
              <a:t>Peek</a:t>
            </a:r>
            <a:r>
              <a:rPr lang="en"/>
              <a:t> </a:t>
            </a:r>
            <a:endParaRPr/>
          </a:p>
          <a:p>
            <a:pPr indent="0" lvl="0" marL="0" rtl="0" algn="l">
              <a:spcBef>
                <a:spcPts val="1200"/>
              </a:spcBef>
              <a:spcAft>
                <a:spcPts val="1200"/>
              </a:spcAft>
              <a:buNone/>
            </a:pPr>
            <a:r>
              <a:rPr b="1" lang="en">
                <a:solidFill>
                  <a:srgbClr val="FF0000"/>
                </a:solidFill>
              </a:rPr>
              <a:t>Is it possible to have a horizontal stack?</a:t>
            </a:r>
            <a:endParaRPr b="1">
              <a:solidFill>
                <a:srgbClr val="FF0000"/>
              </a:solidFill>
            </a:endParaRPr>
          </a:p>
        </p:txBody>
      </p:sp>
      <p:pic>
        <p:nvPicPr>
          <p:cNvPr id="136" name="Google Shape;136;p22"/>
          <p:cNvPicPr preferRelativeResize="0"/>
          <p:nvPr/>
        </p:nvPicPr>
        <p:blipFill>
          <a:blip r:embed="rId3">
            <a:alphaModFix/>
          </a:blip>
          <a:stretch>
            <a:fillRect/>
          </a:stretch>
        </p:blipFill>
        <p:spPr>
          <a:xfrm>
            <a:off x="311688" y="1103150"/>
            <a:ext cx="6200775" cy="3629025"/>
          </a:xfrm>
          <a:prstGeom prst="rect">
            <a:avLst/>
          </a:prstGeom>
          <a:noFill/>
          <a:ln>
            <a:noFill/>
          </a:ln>
        </p:spPr>
      </p:pic>
      <p:sp>
        <p:nvSpPr>
          <p:cNvPr id="137" name="Google Shape;137;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